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Lst>
  <p:sldSz cx="9753600" cy="7315200"/>
  <p:notesSz cx="6858000" cy="9144000"/>
  <p:embeddedFontLst>
    <p:embeddedFont>
      <p:font typeface="Montserrat Classic Bold" panose="020B0604020202020204" charset="0"/>
      <p:regular r:id="rId17"/>
    </p:embeddedFont>
    <p:embeddedFont>
      <p:font typeface="Calibri" panose="020F0502020204030204" pitchFamily="34" charset="0"/>
      <p:regular r:id="rId18"/>
      <p:bold r:id="rId19"/>
      <p:italic r:id="rId20"/>
      <p:boldItalic r:id="rId21"/>
    </p:embeddedFont>
    <p:embeddedFont>
      <p:font typeface="Montserrat Light Bold" panose="020B0604020202020204" charset="0"/>
      <p:regular r:id="rId22"/>
    </p:embeddedFont>
    <p:embeddedFont>
      <p:font typeface="Montserrat Light" panose="020B0604020202020204" charset="0"/>
      <p:regular r:id="rId23"/>
    </p:embeddedFont>
    <p:embeddedFont>
      <p:font typeface="Montserrat Classic" panose="020B0604020202020204" charset="0"/>
      <p:regular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8" d="100"/>
          <a:sy n="78" d="100"/>
        </p:scale>
        <p:origin x="1445" y="8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7/20/2024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7/20/2024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7/20/2024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7/20/2024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7/20/2024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7/20/2024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7/20/2024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7/20/2024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7/20/2024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7/20/2024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7/20/2024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7.xml"/><Relationship Id="rId4" Type="http://schemas.openxmlformats.org/officeDocument/2006/relationships/image" Target="../media/image5.sv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8.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2" name="AutoShape 2"/>
          <p:cNvSpPr/>
          <p:nvPr/>
        </p:nvSpPr>
        <p:spPr>
          <a:xfrm>
            <a:off x="0" y="0"/>
            <a:ext cx="9753600" cy="7315200"/>
          </a:xfrm>
          <a:prstGeom prst="rect">
            <a:avLst/>
          </a:prstGeom>
          <a:solidFill>
            <a:srgbClr val="F2F2F2"/>
          </a:solidFill>
        </p:spPr>
      </p:sp>
      <p:sp>
        <p:nvSpPr>
          <p:cNvPr id="3" name="TextBox 3"/>
          <p:cNvSpPr txBox="1"/>
          <p:nvPr/>
        </p:nvSpPr>
        <p:spPr>
          <a:xfrm>
            <a:off x="4382424" y="1986522"/>
            <a:ext cx="5371176" cy="1432627"/>
          </a:xfrm>
          <a:prstGeom prst="rect">
            <a:avLst/>
          </a:prstGeom>
        </p:spPr>
        <p:txBody>
          <a:bodyPr lIns="0" tIns="0" rIns="0" bIns="0" rtlCol="0" anchor="t">
            <a:spAutoFit/>
          </a:bodyPr>
          <a:lstStyle/>
          <a:p>
            <a:pPr>
              <a:lnSpc>
                <a:spcPts val="5505"/>
              </a:lnSpc>
            </a:pPr>
            <a:r>
              <a:rPr lang="en-US" sz="5676" spc="113">
                <a:solidFill>
                  <a:srgbClr val="4CB8B4"/>
                </a:solidFill>
                <a:latin typeface="Montserrat Classic Bold"/>
              </a:rPr>
              <a:t>Image </a:t>
            </a:r>
          </a:p>
          <a:p>
            <a:pPr>
              <a:lnSpc>
                <a:spcPts val="5505"/>
              </a:lnSpc>
            </a:pPr>
            <a:r>
              <a:rPr lang="en-US" sz="5676" spc="113">
                <a:solidFill>
                  <a:srgbClr val="4CB8B4"/>
                </a:solidFill>
                <a:latin typeface="Montserrat Classic Bold"/>
              </a:rPr>
              <a:t>Compression</a:t>
            </a:r>
          </a:p>
        </p:txBody>
      </p:sp>
      <p:sp>
        <p:nvSpPr>
          <p:cNvPr id="4" name="Freeform 4"/>
          <p:cNvSpPr/>
          <p:nvPr/>
        </p:nvSpPr>
        <p:spPr>
          <a:xfrm>
            <a:off x="4875823" y="5104497"/>
            <a:ext cx="4000874" cy="1133415"/>
          </a:xfrm>
          <a:custGeom>
            <a:avLst/>
            <a:gdLst/>
            <a:ahLst/>
            <a:cxnLst/>
            <a:rect l="l" t="t" r="r" b="b"/>
            <a:pathLst>
              <a:path w="4000874" h="1133415">
                <a:moveTo>
                  <a:pt x="0" y="0"/>
                </a:moveTo>
                <a:lnTo>
                  <a:pt x="4000874" y="0"/>
                </a:lnTo>
                <a:lnTo>
                  <a:pt x="4000874" y="1133415"/>
                </a:lnTo>
                <a:lnTo>
                  <a:pt x="0" y="1133415"/>
                </a:lnTo>
                <a:lnTo>
                  <a:pt x="0" y="0"/>
                </a:lnTo>
                <a:close/>
              </a:path>
            </a:pathLst>
          </a:custGeom>
          <a:blipFill>
            <a:blip r:embed="rId2">
              <a:extLst>
                <a:ext uri="{96DAC541-7B7A-43D3-8B79-37D633B846F1}">
                  <asvg:svgBlip xmlns:asvg="http://schemas.microsoft.com/office/drawing/2016/SVG/main" xmlns="" r:embed="rId3"/>
                </a:ext>
              </a:extLst>
            </a:blip>
            <a:stretch>
              <a:fillRect t="-126496" b="-126496"/>
            </a:stretch>
          </a:blipFill>
        </p:spPr>
      </p:sp>
      <p:grpSp>
        <p:nvGrpSpPr>
          <p:cNvPr id="6" name="Group 6"/>
          <p:cNvGrpSpPr/>
          <p:nvPr/>
        </p:nvGrpSpPr>
        <p:grpSpPr>
          <a:xfrm rot="-5400000">
            <a:off x="-269631" y="4853354"/>
            <a:ext cx="2760958" cy="2230528"/>
            <a:chOff x="0" y="0"/>
            <a:chExt cx="6346308" cy="5126990"/>
          </a:xfrm>
        </p:grpSpPr>
        <p:sp>
          <p:nvSpPr>
            <p:cNvPr id="7" name="Freeform 7"/>
            <p:cNvSpPr/>
            <p:nvPr/>
          </p:nvSpPr>
          <p:spPr>
            <a:xfrm>
              <a:off x="0" y="0"/>
              <a:ext cx="6346308" cy="5126990"/>
            </a:xfrm>
            <a:custGeom>
              <a:avLst/>
              <a:gdLst/>
              <a:ahLst/>
              <a:cxnLst/>
              <a:rect l="l" t="t" r="r" b="b"/>
              <a:pathLst>
                <a:path w="6346308" h="5126990">
                  <a:moveTo>
                    <a:pt x="3524367" y="0"/>
                  </a:moveTo>
                  <a:lnTo>
                    <a:pt x="0" y="0"/>
                  </a:lnTo>
                  <a:lnTo>
                    <a:pt x="2821940" y="2564130"/>
                  </a:lnTo>
                  <a:lnTo>
                    <a:pt x="0" y="5126990"/>
                  </a:lnTo>
                  <a:lnTo>
                    <a:pt x="3524367" y="5126990"/>
                  </a:lnTo>
                  <a:lnTo>
                    <a:pt x="6346308" y="2564130"/>
                  </a:lnTo>
                  <a:close/>
                </a:path>
              </a:pathLst>
            </a:custGeom>
            <a:solidFill>
              <a:srgbClr val="FFCC58"/>
            </a:solidFill>
          </p:spPr>
        </p:sp>
      </p:grpSp>
      <p:grpSp>
        <p:nvGrpSpPr>
          <p:cNvPr id="8" name="Group 8"/>
          <p:cNvGrpSpPr/>
          <p:nvPr/>
        </p:nvGrpSpPr>
        <p:grpSpPr>
          <a:xfrm rot="-5400000">
            <a:off x="820615" y="6060831"/>
            <a:ext cx="2760958" cy="2230528"/>
            <a:chOff x="0" y="0"/>
            <a:chExt cx="6346308" cy="5126990"/>
          </a:xfrm>
        </p:grpSpPr>
        <p:sp>
          <p:nvSpPr>
            <p:cNvPr id="9" name="Freeform 9"/>
            <p:cNvSpPr/>
            <p:nvPr/>
          </p:nvSpPr>
          <p:spPr>
            <a:xfrm>
              <a:off x="0" y="0"/>
              <a:ext cx="6346308" cy="5126990"/>
            </a:xfrm>
            <a:custGeom>
              <a:avLst/>
              <a:gdLst/>
              <a:ahLst/>
              <a:cxnLst/>
              <a:rect l="l" t="t" r="r" b="b"/>
              <a:pathLst>
                <a:path w="6346308" h="5126990">
                  <a:moveTo>
                    <a:pt x="3524367" y="0"/>
                  </a:moveTo>
                  <a:lnTo>
                    <a:pt x="0" y="0"/>
                  </a:lnTo>
                  <a:lnTo>
                    <a:pt x="2821940" y="2564130"/>
                  </a:lnTo>
                  <a:lnTo>
                    <a:pt x="0" y="5126990"/>
                  </a:lnTo>
                  <a:lnTo>
                    <a:pt x="3524367" y="5126990"/>
                  </a:lnTo>
                  <a:lnTo>
                    <a:pt x="6346308" y="2564130"/>
                  </a:lnTo>
                  <a:close/>
                </a:path>
              </a:pathLst>
            </a:custGeom>
            <a:solidFill>
              <a:srgbClr val="4CB8B4"/>
            </a:solidFill>
          </p:spPr>
        </p:sp>
      </p:grpSp>
      <p:grpSp>
        <p:nvGrpSpPr>
          <p:cNvPr id="10" name="Group 10"/>
          <p:cNvGrpSpPr/>
          <p:nvPr/>
        </p:nvGrpSpPr>
        <p:grpSpPr>
          <a:xfrm rot="-5400000">
            <a:off x="2162908" y="4355123"/>
            <a:ext cx="1754685" cy="1409275"/>
            <a:chOff x="0" y="0"/>
            <a:chExt cx="6383700" cy="5126990"/>
          </a:xfrm>
        </p:grpSpPr>
        <p:sp>
          <p:nvSpPr>
            <p:cNvPr id="11" name="Freeform 11"/>
            <p:cNvSpPr/>
            <p:nvPr/>
          </p:nvSpPr>
          <p:spPr>
            <a:xfrm>
              <a:off x="0" y="0"/>
              <a:ext cx="6383700" cy="5126990"/>
            </a:xfrm>
            <a:custGeom>
              <a:avLst/>
              <a:gdLst/>
              <a:ahLst/>
              <a:cxnLst/>
              <a:rect l="l" t="t" r="r" b="b"/>
              <a:pathLst>
                <a:path w="6383700" h="5126990">
                  <a:moveTo>
                    <a:pt x="3561760" y="0"/>
                  </a:moveTo>
                  <a:lnTo>
                    <a:pt x="0" y="0"/>
                  </a:lnTo>
                  <a:lnTo>
                    <a:pt x="2821940" y="2564130"/>
                  </a:lnTo>
                  <a:lnTo>
                    <a:pt x="0" y="5126990"/>
                  </a:lnTo>
                  <a:lnTo>
                    <a:pt x="3561760" y="5126990"/>
                  </a:lnTo>
                  <a:lnTo>
                    <a:pt x="6383700" y="2564130"/>
                  </a:lnTo>
                  <a:close/>
                </a:path>
              </a:pathLst>
            </a:custGeom>
            <a:solidFill>
              <a:srgbClr val="FF7477"/>
            </a:solidFill>
          </p:spPr>
        </p:sp>
      </p:grpSp>
      <p:grpSp>
        <p:nvGrpSpPr>
          <p:cNvPr id="12" name="Group 12"/>
          <p:cNvGrpSpPr/>
          <p:nvPr/>
        </p:nvGrpSpPr>
        <p:grpSpPr>
          <a:xfrm rot="-5400000">
            <a:off x="2983523" y="3534508"/>
            <a:ext cx="714376" cy="568253"/>
            <a:chOff x="0" y="0"/>
            <a:chExt cx="6346308" cy="5126990"/>
          </a:xfrm>
        </p:grpSpPr>
        <p:sp>
          <p:nvSpPr>
            <p:cNvPr id="13" name="Freeform 13"/>
            <p:cNvSpPr/>
            <p:nvPr/>
          </p:nvSpPr>
          <p:spPr>
            <a:xfrm>
              <a:off x="0" y="0"/>
              <a:ext cx="6346308" cy="5126990"/>
            </a:xfrm>
            <a:custGeom>
              <a:avLst/>
              <a:gdLst/>
              <a:ahLst/>
              <a:cxnLst/>
              <a:rect l="l" t="t" r="r" b="b"/>
              <a:pathLst>
                <a:path w="6346308" h="5126990">
                  <a:moveTo>
                    <a:pt x="3524367" y="0"/>
                  </a:moveTo>
                  <a:lnTo>
                    <a:pt x="0" y="0"/>
                  </a:lnTo>
                  <a:lnTo>
                    <a:pt x="2821940" y="2564130"/>
                  </a:lnTo>
                  <a:lnTo>
                    <a:pt x="0" y="5126990"/>
                  </a:lnTo>
                  <a:lnTo>
                    <a:pt x="3524367" y="5126990"/>
                  </a:lnTo>
                  <a:lnTo>
                    <a:pt x="6346308" y="2564130"/>
                  </a:lnTo>
                  <a:close/>
                </a:path>
              </a:pathLst>
            </a:custGeom>
            <a:solidFill>
              <a:srgbClr val="FFCC58"/>
            </a:solidFill>
          </p:spPr>
        </p:sp>
      </p:grpSp>
      <p:grpSp>
        <p:nvGrpSpPr>
          <p:cNvPr id="14" name="Group 14"/>
          <p:cNvGrpSpPr/>
          <p:nvPr/>
        </p:nvGrpSpPr>
        <p:grpSpPr>
          <a:xfrm rot="-5400000">
            <a:off x="967154" y="3206262"/>
            <a:ext cx="1517551" cy="1223101"/>
            <a:chOff x="0" y="0"/>
            <a:chExt cx="6361360" cy="5126990"/>
          </a:xfrm>
        </p:grpSpPr>
        <p:sp>
          <p:nvSpPr>
            <p:cNvPr id="15" name="Freeform 15"/>
            <p:cNvSpPr/>
            <p:nvPr/>
          </p:nvSpPr>
          <p:spPr>
            <a:xfrm>
              <a:off x="0" y="0"/>
              <a:ext cx="6361360" cy="5126990"/>
            </a:xfrm>
            <a:custGeom>
              <a:avLst/>
              <a:gdLst/>
              <a:ahLst/>
              <a:cxnLst/>
              <a:rect l="l" t="t" r="r" b="b"/>
              <a:pathLst>
                <a:path w="6361360" h="5126990">
                  <a:moveTo>
                    <a:pt x="3539420" y="0"/>
                  </a:moveTo>
                  <a:lnTo>
                    <a:pt x="0" y="0"/>
                  </a:lnTo>
                  <a:lnTo>
                    <a:pt x="2821940" y="2564130"/>
                  </a:lnTo>
                  <a:lnTo>
                    <a:pt x="0" y="5126990"/>
                  </a:lnTo>
                  <a:lnTo>
                    <a:pt x="3539420" y="5126990"/>
                  </a:lnTo>
                  <a:lnTo>
                    <a:pt x="6361360" y="2564130"/>
                  </a:lnTo>
                  <a:close/>
                </a:path>
              </a:pathLst>
            </a:custGeom>
            <a:solidFill>
              <a:srgbClr val="4CB8B4"/>
            </a:solidFill>
          </p:spPr>
        </p:sp>
      </p:grpSp>
      <p:grpSp>
        <p:nvGrpSpPr>
          <p:cNvPr id="16" name="Group 16"/>
          <p:cNvGrpSpPr/>
          <p:nvPr/>
        </p:nvGrpSpPr>
        <p:grpSpPr>
          <a:xfrm rot="-5400000">
            <a:off x="-199292" y="1137138"/>
            <a:ext cx="2124365" cy="1708986"/>
            <a:chOff x="0" y="0"/>
            <a:chExt cx="6373228" cy="5126990"/>
          </a:xfrm>
        </p:grpSpPr>
        <p:sp>
          <p:nvSpPr>
            <p:cNvPr id="17" name="Freeform 17"/>
            <p:cNvSpPr/>
            <p:nvPr/>
          </p:nvSpPr>
          <p:spPr>
            <a:xfrm>
              <a:off x="0" y="0"/>
              <a:ext cx="6373228" cy="5126990"/>
            </a:xfrm>
            <a:custGeom>
              <a:avLst/>
              <a:gdLst/>
              <a:ahLst/>
              <a:cxnLst/>
              <a:rect l="l" t="t" r="r" b="b"/>
              <a:pathLst>
                <a:path w="6373228" h="5126990">
                  <a:moveTo>
                    <a:pt x="3551288" y="0"/>
                  </a:moveTo>
                  <a:lnTo>
                    <a:pt x="0" y="0"/>
                  </a:lnTo>
                  <a:lnTo>
                    <a:pt x="2821940" y="2564130"/>
                  </a:lnTo>
                  <a:lnTo>
                    <a:pt x="0" y="5126990"/>
                  </a:lnTo>
                  <a:lnTo>
                    <a:pt x="3551288" y="5126990"/>
                  </a:lnTo>
                  <a:lnTo>
                    <a:pt x="6373228" y="2564130"/>
                  </a:lnTo>
                  <a:close/>
                </a:path>
              </a:pathLst>
            </a:custGeom>
            <a:solidFill>
              <a:srgbClr val="FF7477"/>
            </a:solidFill>
          </p:spPr>
        </p:sp>
      </p:grpSp>
      <p:grpSp>
        <p:nvGrpSpPr>
          <p:cNvPr id="18" name="Group 18"/>
          <p:cNvGrpSpPr/>
          <p:nvPr/>
        </p:nvGrpSpPr>
        <p:grpSpPr>
          <a:xfrm rot="-5400000">
            <a:off x="1447800" y="-633046"/>
            <a:ext cx="2760958" cy="2230528"/>
            <a:chOff x="0" y="0"/>
            <a:chExt cx="6346308" cy="5126990"/>
          </a:xfrm>
        </p:grpSpPr>
        <p:sp>
          <p:nvSpPr>
            <p:cNvPr id="19" name="Freeform 19"/>
            <p:cNvSpPr/>
            <p:nvPr/>
          </p:nvSpPr>
          <p:spPr>
            <a:xfrm>
              <a:off x="0" y="0"/>
              <a:ext cx="6346308" cy="5126990"/>
            </a:xfrm>
            <a:custGeom>
              <a:avLst/>
              <a:gdLst/>
              <a:ahLst/>
              <a:cxnLst/>
              <a:rect l="l" t="t" r="r" b="b"/>
              <a:pathLst>
                <a:path w="6346308" h="5126990">
                  <a:moveTo>
                    <a:pt x="3524367" y="0"/>
                  </a:moveTo>
                  <a:lnTo>
                    <a:pt x="0" y="0"/>
                  </a:lnTo>
                  <a:lnTo>
                    <a:pt x="2821940" y="2564130"/>
                  </a:lnTo>
                  <a:lnTo>
                    <a:pt x="0" y="5126990"/>
                  </a:lnTo>
                  <a:lnTo>
                    <a:pt x="3524367" y="5126990"/>
                  </a:lnTo>
                  <a:lnTo>
                    <a:pt x="6346308" y="2564130"/>
                  </a:lnTo>
                  <a:close/>
                </a:path>
              </a:pathLst>
            </a:custGeom>
            <a:solidFill>
              <a:srgbClr val="FFCC58"/>
            </a:solidFill>
          </p:spPr>
        </p:sp>
      </p:grpSp>
      <p:grpSp>
        <p:nvGrpSpPr>
          <p:cNvPr id="20" name="Group 20"/>
          <p:cNvGrpSpPr/>
          <p:nvPr/>
        </p:nvGrpSpPr>
        <p:grpSpPr>
          <a:xfrm rot="-5400000">
            <a:off x="2602523" y="838200"/>
            <a:ext cx="1517551" cy="1223101"/>
            <a:chOff x="0" y="0"/>
            <a:chExt cx="6361360" cy="5126990"/>
          </a:xfrm>
        </p:grpSpPr>
        <p:sp>
          <p:nvSpPr>
            <p:cNvPr id="21" name="Freeform 21"/>
            <p:cNvSpPr/>
            <p:nvPr/>
          </p:nvSpPr>
          <p:spPr>
            <a:xfrm>
              <a:off x="0" y="0"/>
              <a:ext cx="6361360" cy="5126990"/>
            </a:xfrm>
            <a:custGeom>
              <a:avLst/>
              <a:gdLst/>
              <a:ahLst/>
              <a:cxnLst/>
              <a:rect l="l" t="t" r="r" b="b"/>
              <a:pathLst>
                <a:path w="6361360" h="5126990">
                  <a:moveTo>
                    <a:pt x="3539420" y="0"/>
                  </a:moveTo>
                  <a:lnTo>
                    <a:pt x="0" y="0"/>
                  </a:lnTo>
                  <a:lnTo>
                    <a:pt x="2821940" y="2564130"/>
                  </a:lnTo>
                  <a:lnTo>
                    <a:pt x="0" y="5126990"/>
                  </a:lnTo>
                  <a:lnTo>
                    <a:pt x="3539420" y="5126990"/>
                  </a:lnTo>
                  <a:lnTo>
                    <a:pt x="6361360" y="2564130"/>
                  </a:lnTo>
                  <a:close/>
                </a:path>
              </a:pathLst>
            </a:custGeom>
            <a:solidFill>
              <a:srgbClr val="4CB8B4"/>
            </a:solidFill>
          </p:spPr>
        </p:sp>
      </p:gr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4CB8B4"/>
        </a:solidFill>
        <a:effectLst/>
      </p:bgPr>
    </p:bg>
    <p:spTree>
      <p:nvGrpSpPr>
        <p:cNvPr id="1" name=""/>
        <p:cNvGrpSpPr/>
        <p:nvPr/>
      </p:nvGrpSpPr>
      <p:grpSpPr>
        <a:xfrm>
          <a:off x="0" y="0"/>
          <a:ext cx="0" cy="0"/>
          <a:chOff x="0" y="0"/>
          <a:chExt cx="0" cy="0"/>
        </a:xfrm>
      </p:grpSpPr>
      <p:sp>
        <p:nvSpPr>
          <p:cNvPr id="2" name="TextBox 2"/>
          <p:cNvSpPr txBox="1"/>
          <p:nvPr/>
        </p:nvSpPr>
        <p:spPr>
          <a:xfrm>
            <a:off x="180267" y="1849698"/>
            <a:ext cx="4127373" cy="603429"/>
          </a:xfrm>
          <a:prstGeom prst="rect">
            <a:avLst/>
          </a:prstGeom>
        </p:spPr>
        <p:txBody>
          <a:bodyPr lIns="0" tIns="0" rIns="0" bIns="0" rtlCol="0" anchor="t">
            <a:spAutoFit/>
          </a:bodyPr>
          <a:lstStyle/>
          <a:p>
            <a:pPr>
              <a:lnSpc>
                <a:spcPts val="4539"/>
              </a:lnSpc>
            </a:pPr>
            <a:r>
              <a:rPr lang="en-US" sz="4680" spc="93">
                <a:solidFill>
                  <a:srgbClr val="FFFFFF"/>
                </a:solidFill>
                <a:latin typeface="Montserrat Classic Bold"/>
              </a:rPr>
              <a:t>GAN</a:t>
            </a:r>
          </a:p>
        </p:txBody>
      </p:sp>
      <p:sp>
        <p:nvSpPr>
          <p:cNvPr id="3" name="Freeform 3"/>
          <p:cNvSpPr/>
          <p:nvPr/>
        </p:nvSpPr>
        <p:spPr>
          <a:xfrm rot="5400000">
            <a:off x="1277815" y="3614387"/>
            <a:ext cx="6479249" cy="59065"/>
          </a:xfrm>
          <a:custGeom>
            <a:avLst/>
            <a:gdLst/>
            <a:ahLst/>
            <a:cxnLst/>
            <a:rect l="l" t="t" r="r" b="b"/>
            <a:pathLst>
              <a:path w="6479249" h="59065">
                <a:moveTo>
                  <a:pt x="0" y="0"/>
                </a:moveTo>
                <a:lnTo>
                  <a:pt x="6479250" y="0"/>
                </a:lnTo>
                <a:lnTo>
                  <a:pt x="6479250" y="59064"/>
                </a:lnTo>
                <a:lnTo>
                  <a:pt x="0" y="59064"/>
                </a:lnTo>
                <a:lnTo>
                  <a:pt x="0" y="0"/>
                </a:lnTo>
                <a:close/>
              </a:path>
            </a:pathLst>
          </a:custGeom>
          <a:blipFill>
            <a:blip r:embed="rId2">
              <a:extLst>
                <a:ext uri="{96DAC541-7B7A-43D3-8B79-37D633B846F1}">
                  <asvg:svgBlip xmlns:asvg="http://schemas.microsoft.com/office/drawing/2016/SVG/main" xmlns="" r:embed="rId3"/>
                </a:ext>
              </a:extLst>
            </a:blip>
            <a:stretch>
              <a:fillRect t="-5434888" b="-5434888"/>
            </a:stretch>
          </a:blipFill>
        </p:spPr>
      </p:sp>
      <p:sp>
        <p:nvSpPr>
          <p:cNvPr id="4" name="TextBox 4"/>
          <p:cNvSpPr txBox="1"/>
          <p:nvPr/>
        </p:nvSpPr>
        <p:spPr>
          <a:xfrm>
            <a:off x="4876800" y="1319899"/>
            <a:ext cx="4673393" cy="3347070"/>
          </a:xfrm>
          <a:prstGeom prst="rect">
            <a:avLst/>
          </a:prstGeom>
        </p:spPr>
        <p:txBody>
          <a:bodyPr lIns="0" tIns="0" rIns="0" bIns="0" rtlCol="0" anchor="t">
            <a:spAutoFit/>
          </a:bodyPr>
          <a:lstStyle/>
          <a:p>
            <a:pPr>
              <a:lnSpc>
                <a:spcPts val="2872"/>
              </a:lnSpc>
            </a:pPr>
            <a:endParaRPr lang="en-US" sz="1915" spc="38" dirty="0" smtClean="0">
              <a:solidFill>
                <a:srgbClr val="FFFFFF"/>
              </a:solidFill>
              <a:latin typeface="Montserrat Light Bold"/>
            </a:endParaRPr>
          </a:p>
          <a:p>
            <a:pPr>
              <a:lnSpc>
                <a:spcPts val="2872"/>
              </a:lnSpc>
            </a:pPr>
            <a:endParaRPr lang="en-US" sz="1915" spc="38" dirty="0">
              <a:solidFill>
                <a:srgbClr val="FFFFFF"/>
              </a:solidFill>
              <a:latin typeface="Montserrat Light Bold"/>
            </a:endParaRPr>
          </a:p>
          <a:p>
            <a:pPr>
              <a:lnSpc>
                <a:spcPts val="2872"/>
              </a:lnSpc>
            </a:pPr>
            <a:r>
              <a:rPr lang="en-US" sz="1915" spc="38" dirty="0" smtClean="0">
                <a:solidFill>
                  <a:srgbClr val="FFFFFF"/>
                </a:solidFill>
                <a:latin typeface="Montserrat Light Bold"/>
              </a:rPr>
              <a:t>CIFAR Dataset</a:t>
            </a:r>
          </a:p>
          <a:p>
            <a:pPr>
              <a:lnSpc>
                <a:spcPts val="2872"/>
              </a:lnSpc>
            </a:pPr>
            <a:r>
              <a:rPr lang="en-US" sz="1915" spc="38" dirty="0" err="1" smtClean="0">
                <a:solidFill>
                  <a:srgbClr val="FFFFFF"/>
                </a:solidFill>
                <a:latin typeface="Montserrat Light Bold"/>
              </a:rPr>
              <a:t>Unsampling</a:t>
            </a:r>
            <a:endParaRPr lang="en-US" sz="1915" spc="38" dirty="0">
              <a:solidFill>
                <a:srgbClr val="FFFFFF"/>
              </a:solidFill>
              <a:latin typeface="Montserrat Light Bold"/>
            </a:endParaRPr>
          </a:p>
          <a:p>
            <a:pPr>
              <a:lnSpc>
                <a:spcPts val="2872"/>
              </a:lnSpc>
            </a:pPr>
            <a:r>
              <a:rPr lang="en-US" sz="1915" b="1" spc="38" dirty="0" smtClean="0">
                <a:solidFill>
                  <a:srgbClr val="FFFFFF"/>
                </a:solidFill>
                <a:latin typeface="Montserrat Light Bold"/>
              </a:rPr>
              <a:t>Convolutions </a:t>
            </a:r>
            <a:r>
              <a:rPr lang="en-US" sz="1915" b="1" spc="38" dirty="0" err="1" smtClean="0">
                <a:solidFill>
                  <a:srgbClr val="FFFFFF"/>
                </a:solidFill>
                <a:latin typeface="Montserrat Light Bold"/>
              </a:rPr>
              <a:t>oprations</a:t>
            </a:r>
            <a:endParaRPr lang="en-US" sz="1915" b="1" spc="38" dirty="0" smtClean="0">
              <a:solidFill>
                <a:srgbClr val="FFFFFF"/>
              </a:solidFill>
              <a:latin typeface="Montserrat Light Bold"/>
            </a:endParaRPr>
          </a:p>
          <a:p>
            <a:pPr>
              <a:lnSpc>
                <a:spcPts val="2872"/>
              </a:lnSpc>
            </a:pPr>
            <a:r>
              <a:rPr lang="en-US" sz="1915" b="1" spc="38" dirty="0">
                <a:solidFill>
                  <a:srgbClr val="FFFFFF"/>
                </a:solidFill>
                <a:latin typeface="Montserrat Light Bold"/>
              </a:rPr>
              <a:t>	</a:t>
            </a:r>
            <a:r>
              <a:rPr lang="en-US" sz="1915" b="1" spc="38" dirty="0" smtClean="0">
                <a:solidFill>
                  <a:srgbClr val="FFFFFF"/>
                </a:solidFill>
                <a:latin typeface="Montserrat Light Bold"/>
              </a:rPr>
              <a:t>Kernel Size</a:t>
            </a:r>
          </a:p>
          <a:p>
            <a:pPr>
              <a:lnSpc>
                <a:spcPts val="2872"/>
              </a:lnSpc>
            </a:pPr>
            <a:r>
              <a:rPr lang="en-US" sz="1915" b="1" spc="38" dirty="0" smtClean="0">
                <a:solidFill>
                  <a:srgbClr val="FFFFFF"/>
                </a:solidFill>
                <a:latin typeface="Montserrat Light Bold"/>
              </a:rPr>
              <a:t>	Stride</a:t>
            </a:r>
          </a:p>
          <a:p>
            <a:pPr>
              <a:lnSpc>
                <a:spcPts val="2872"/>
              </a:lnSpc>
            </a:pPr>
            <a:r>
              <a:rPr lang="en-US" sz="1915" b="1" spc="38" dirty="0" smtClean="0">
                <a:solidFill>
                  <a:srgbClr val="FFFFFF"/>
                </a:solidFill>
                <a:latin typeface="Montserrat Light Bold"/>
              </a:rPr>
              <a:t>	Kernel</a:t>
            </a:r>
            <a:endParaRPr lang="en-IN" dirty="0"/>
          </a:p>
          <a:p>
            <a:pPr>
              <a:lnSpc>
                <a:spcPts val="2872"/>
              </a:lnSpc>
            </a:pPr>
            <a:endParaRPr lang="en-US" sz="1915" spc="38" dirty="0">
              <a:solidFill>
                <a:srgbClr val="FFFFFF"/>
              </a:solidFill>
              <a:latin typeface="Montserrat Light"/>
            </a:endParaRPr>
          </a:p>
        </p:txBody>
      </p:sp>
      <p:grpSp>
        <p:nvGrpSpPr>
          <p:cNvPr id="5" name="Group 5"/>
          <p:cNvGrpSpPr/>
          <p:nvPr/>
        </p:nvGrpSpPr>
        <p:grpSpPr>
          <a:xfrm>
            <a:off x="5339158" y="711779"/>
            <a:ext cx="718955" cy="575164"/>
            <a:chOff x="0" y="0"/>
            <a:chExt cx="6408833" cy="5126990"/>
          </a:xfrm>
        </p:grpSpPr>
        <p:sp>
          <p:nvSpPr>
            <p:cNvPr id="6" name="Freeform 6"/>
            <p:cNvSpPr/>
            <p:nvPr/>
          </p:nvSpPr>
          <p:spPr>
            <a:xfrm>
              <a:off x="0" y="0"/>
              <a:ext cx="6408833" cy="5126990"/>
            </a:xfrm>
            <a:custGeom>
              <a:avLst/>
              <a:gdLst/>
              <a:ahLst/>
              <a:cxnLst/>
              <a:rect l="l" t="t" r="r" b="b"/>
              <a:pathLst>
                <a:path w="6408833" h="5126990">
                  <a:moveTo>
                    <a:pt x="3586893" y="0"/>
                  </a:moveTo>
                  <a:lnTo>
                    <a:pt x="0" y="0"/>
                  </a:lnTo>
                  <a:lnTo>
                    <a:pt x="2821940" y="2564130"/>
                  </a:lnTo>
                  <a:lnTo>
                    <a:pt x="0" y="5126990"/>
                  </a:lnTo>
                  <a:lnTo>
                    <a:pt x="3586893" y="5126990"/>
                  </a:lnTo>
                  <a:lnTo>
                    <a:pt x="6408833" y="2564130"/>
                  </a:lnTo>
                  <a:close/>
                </a:path>
              </a:pathLst>
            </a:custGeom>
            <a:solidFill>
              <a:srgbClr val="FFCC58"/>
            </a:solidFill>
          </p:spPr>
        </p:sp>
      </p:grpSp>
      <p:grpSp>
        <p:nvGrpSpPr>
          <p:cNvPr id="7" name="Group 7"/>
          <p:cNvGrpSpPr/>
          <p:nvPr/>
        </p:nvGrpSpPr>
        <p:grpSpPr>
          <a:xfrm>
            <a:off x="4987466" y="430425"/>
            <a:ext cx="352642" cy="284300"/>
            <a:chOff x="0" y="0"/>
            <a:chExt cx="6359534" cy="5126990"/>
          </a:xfrm>
        </p:grpSpPr>
        <p:sp>
          <p:nvSpPr>
            <p:cNvPr id="8" name="Freeform 8"/>
            <p:cNvSpPr/>
            <p:nvPr/>
          </p:nvSpPr>
          <p:spPr>
            <a:xfrm>
              <a:off x="0" y="0"/>
              <a:ext cx="6359534" cy="5126990"/>
            </a:xfrm>
            <a:custGeom>
              <a:avLst/>
              <a:gdLst/>
              <a:ahLst/>
              <a:cxnLst/>
              <a:rect l="l" t="t" r="r" b="b"/>
              <a:pathLst>
                <a:path w="6359534" h="5126990">
                  <a:moveTo>
                    <a:pt x="3537594" y="0"/>
                  </a:moveTo>
                  <a:lnTo>
                    <a:pt x="0" y="0"/>
                  </a:lnTo>
                  <a:lnTo>
                    <a:pt x="2821940" y="2564130"/>
                  </a:lnTo>
                  <a:lnTo>
                    <a:pt x="0" y="5126990"/>
                  </a:lnTo>
                  <a:lnTo>
                    <a:pt x="3537594" y="5126990"/>
                  </a:lnTo>
                  <a:lnTo>
                    <a:pt x="6359534" y="2564130"/>
                  </a:lnTo>
                  <a:close/>
                </a:path>
              </a:pathLst>
            </a:custGeom>
            <a:solidFill>
              <a:srgbClr val="F2F2F2"/>
            </a:solidFill>
          </p:spPr>
        </p:sp>
      </p:grpSp>
      <p:grpSp>
        <p:nvGrpSpPr>
          <p:cNvPr id="9" name="Group 9"/>
          <p:cNvGrpSpPr/>
          <p:nvPr/>
        </p:nvGrpSpPr>
        <p:grpSpPr>
          <a:xfrm>
            <a:off x="0" y="6533433"/>
            <a:ext cx="1921353" cy="1543382"/>
            <a:chOff x="0" y="0"/>
            <a:chExt cx="6382674" cy="5126990"/>
          </a:xfrm>
        </p:grpSpPr>
        <p:sp>
          <p:nvSpPr>
            <p:cNvPr id="10" name="Freeform 10"/>
            <p:cNvSpPr/>
            <p:nvPr/>
          </p:nvSpPr>
          <p:spPr>
            <a:xfrm>
              <a:off x="0" y="0"/>
              <a:ext cx="6382674" cy="5126990"/>
            </a:xfrm>
            <a:custGeom>
              <a:avLst/>
              <a:gdLst/>
              <a:ahLst/>
              <a:cxnLst/>
              <a:rect l="l" t="t" r="r" b="b"/>
              <a:pathLst>
                <a:path w="6382674" h="5126990">
                  <a:moveTo>
                    <a:pt x="3560734" y="0"/>
                  </a:moveTo>
                  <a:lnTo>
                    <a:pt x="0" y="0"/>
                  </a:lnTo>
                  <a:lnTo>
                    <a:pt x="2821940" y="2564130"/>
                  </a:lnTo>
                  <a:lnTo>
                    <a:pt x="0" y="5126990"/>
                  </a:lnTo>
                  <a:lnTo>
                    <a:pt x="3560734" y="5126990"/>
                  </a:lnTo>
                  <a:lnTo>
                    <a:pt x="6382674" y="2564130"/>
                  </a:lnTo>
                  <a:close/>
                </a:path>
              </a:pathLst>
            </a:custGeom>
            <a:solidFill>
              <a:srgbClr val="FF7477"/>
            </a:solidFill>
          </p:spPr>
        </p:sp>
      </p:grpSp>
      <p:grpSp>
        <p:nvGrpSpPr>
          <p:cNvPr id="11" name="Group 11"/>
          <p:cNvGrpSpPr/>
          <p:nvPr/>
        </p:nvGrpSpPr>
        <p:grpSpPr>
          <a:xfrm>
            <a:off x="8739032" y="6533433"/>
            <a:ext cx="566096" cy="455638"/>
            <a:chOff x="0" y="0"/>
            <a:chExt cx="6369991" cy="5126990"/>
          </a:xfrm>
        </p:grpSpPr>
        <p:sp>
          <p:nvSpPr>
            <p:cNvPr id="12" name="Freeform 12"/>
            <p:cNvSpPr/>
            <p:nvPr/>
          </p:nvSpPr>
          <p:spPr>
            <a:xfrm>
              <a:off x="0" y="0"/>
              <a:ext cx="6369991" cy="5126990"/>
            </a:xfrm>
            <a:custGeom>
              <a:avLst/>
              <a:gdLst/>
              <a:ahLst/>
              <a:cxnLst/>
              <a:rect l="l" t="t" r="r" b="b"/>
              <a:pathLst>
                <a:path w="6369991" h="5126990">
                  <a:moveTo>
                    <a:pt x="3548051" y="0"/>
                  </a:moveTo>
                  <a:lnTo>
                    <a:pt x="0" y="0"/>
                  </a:lnTo>
                  <a:lnTo>
                    <a:pt x="2821940" y="2564130"/>
                  </a:lnTo>
                  <a:lnTo>
                    <a:pt x="0" y="5126990"/>
                  </a:lnTo>
                  <a:lnTo>
                    <a:pt x="3548051" y="5126990"/>
                  </a:lnTo>
                  <a:lnTo>
                    <a:pt x="6369991" y="2564130"/>
                  </a:lnTo>
                  <a:close/>
                </a:path>
              </a:pathLst>
            </a:custGeom>
            <a:solidFill>
              <a:srgbClr val="F2F2F2"/>
            </a:solidFill>
          </p:spPr>
        </p:sp>
      </p:grpSp>
      <p:grpSp>
        <p:nvGrpSpPr>
          <p:cNvPr id="13" name="Group 13"/>
          <p:cNvGrpSpPr/>
          <p:nvPr/>
        </p:nvGrpSpPr>
        <p:grpSpPr>
          <a:xfrm>
            <a:off x="0" y="0"/>
            <a:ext cx="4487908" cy="860850"/>
            <a:chOff x="0" y="0"/>
            <a:chExt cx="5983877" cy="1147800"/>
          </a:xfrm>
        </p:grpSpPr>
        <p:sp>
          <p:nvSpPr>
            <p:cNvPr id="14" name="TextBox 14"/>
            <p:cNvSpPr txBox="1"/>
            <p:nvPr/>
          </p:nvSpPr>
          <p:spPr>
            <a:xfrm>
              <a:off x="284151" y="47625"/>
              <a:ext cx="5432705" cy="379292"/>
            </a:xfrm>
            <a:prstGeom prst="rect">
              <a:avLst/>
            </a:prstGeom>
          </p:spPr>
          <p:txBody>
            <a:bodyPr lIns="0" tIns="0" rIns="0" bIns="0" rtlCol="0" anchor="t">
              <a:spAutoFit/>
            </a:bodyPr>
            <a:lstStyle/>
            <a:p>
              <a:pPr algn="ctr">
                <a:lnSpc>
                  <a:spcPts val="2055"/>
                </a:lnSpc>
              </a:pPr>
              <a:endParaRPr/>
            </a:p>
          </p:txBody>
        </p:sp>
        <p:sp>
          <p:nvSpPr>
            <p:cNvPr id="15" name="TextBox 15"/>
            <p:cNvSpPr txBox="1"/>
            <p:nvPr/>
          </p:nvSpPr>
          <p:spPr>
            <a:xfrm>
              <a:off x="0" y="519805"/>
              <a:ext cx="5983877" cy="627995"/>
            </a:xfrm>
            <a:prstGeom prst="rect">
              <a:avLst/>
            </a:prstGeom>
          </p:spPr>
          <p:txBody>
            <a:bodyPr lIns="0" tIns="0" rIns="0" bIns="0" rtlCol="0" anchor="t">
              <a:spAutoFit/>
            </a:bodyPr>
            <a:lstStyle/>
            <a:p>
              <a:pPr algn="ctr">
                <a:lnSpc>
                  <a:spcPts val="3316"/>
                </a:lnSpc>
              </a:pPr>
              <a:r>
                <a:rPr lang="en-US" sz="3419" spc="68">
                  <a:solidFill>
                    <a:srgbClr val="FFFFFF"/>
                  </a:solidFill>
                  <a:latin typeface="Montserrat Classic Bold"/>
                </a:rPr>
                <a:t>Method</a:t>
              </a:r>
            </a:p>
          </p:txBody>
        </p:sp>
      </p:gr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4CB8B4"/>
        </a:solidFill>
        <a:effectLst/>
      </p:bgPr>
    </p:bg>
    <p:spTree>
      <p:nvGrpSpPr>
        <p:cNvPr id="1" name=""/>
        <p:cNvGrpSpPr/>
        <p:nvPr/>
      </p:nvGrpSpPr>
      <p:grpSpPr>
        <a:xfrm>
          <a:off x="0" y="0"/>
          <a:ext cx="0" cy="0"/>
          <a:chOff x="0" y="0"/>
          <a:chExt cx="0" cy="0"/>
        </a:xfrm>
      </p:grpSpPr>
      <p:grpSp>
        <p:nvGrpSpPr>
          <p:cNvPr id="2" name="Group 2"/>
          <p:cNvGrpSpPr/>
          <p:nvPr/>
        </p:nvGrpSpPr>
        <p:grpSpPr>
          <a:xfrm>
            <a:off x="0" y="-12700"/>
            <a:ext cx="9779000" cy="7379076"/>
            <a:chOff x="0" y="0"/>
            <a:chExt cx="13038667" cy="9838768"/>
          </a:xfrm>
        </p:grpSpPr>
        <p:pic>
          <p:nvPicPr>
            <p:cNvPr id="3" name="Picture 3"/>
            <p:cNvPicPr>
              <a:picLocks noChangeAspect="1"/>
            </p:cNvPicPr>
            <p:nvPr/>
          </p:nvPicPr>
          <p:blipFill>
            <a:blip r:embed="rId2">
              <a:alphaModFix amt="17000"/>
            </a:blip>
            <a:srcRect l="5825" r="5825"/>
            <a:stretch>
              <a:fillRect/>
            </a:stretch>
          </p:blipFill>
          <p:spPr>
            <a:xfrm>
              <a:off x="0" y="0"/>
              <a:ext cx="13038667" cy="9838768"/>
            </a:xfrm>
            <a:prstGeom prst="rect">
              <a:avLst/>
            </a:prstGeom>
          </p:spPr>
        </p:pic>
      </p:grpSp>
      <p:grpSp>
        <p:nvGrpSpPr>
          <p:cNvPr id="4" name="Group 4"/>
          <p:cNvGrpSpPr/>
          <p:nvPr/>
        </p:nvGrpSpPr>
        <p:grpSpPr>
          <a:xfrm>
            <a:off x="-831703" y="6044013"/>
            <a:ext cx="1754685" cy="1409275"/>
            <a:chOff x="0" y="0"/>
            <a:chExt cx="6383700" cy="5126990"/>
          </a:xfrm>
        </p:grpSpPr>
        <p:sp>
          <p:nvSpPr>
            <p:cNvPr id="5" name="Freeform 5"/>
            <p:cNvSpPr/>
            <p:nvPr/>
          </p:nvSpPr>
          <p:spPr>
            <a:xfrm>
              <a:off x="0" y="0"/>
              <a:ext cx="6383700" cy="5126990"/>
            </a:xfrm>
            <a:custGeom>
              <a:avLst/>
              <a:gdLst/>
              <a:ahLst/>
              <a:cxnLst/>
              <a:rect l="l" t="t" r="r" b="b"/>
              <a:pathLst>
                <a:path w="6383700" h="5126990">
                  <a:moveTo>
                    <a:pt x="3561760" y="0"/>
                  </a:moveTo>
                  <a:lnTo>
                    <a:pt x="0" y="0"/>
                  </a:lnTo>
                  <a:lnTo>
                    <a:pt x="2821940" y="2564130"/>
                  </a:lnTo>
                  <a:lnTo>
                    <a:pt x="0" y="5126990"/>
                  </a:lnTo>
                  <a:lnTo>
                    <a:pt x="3561760" y="5126990"/>
                  </a:lnTo>
                  <a:lnTo>
                    <a:pt x="6383700" y="2564130"/>
                  </a:lnTo>
                  <a:close/>
                </a:path>
              </a:pathLst>
            </a:custGeom>
            <a:solidFill>
              <a:srgbClr val="FF7477"/>
            </a:solidFill>
          </p:spPr>
        </p:sp>
      </p:grpSp>
      <p:grpSp>
        <p:nvGrpSpPr>
          <p:cNvPr id="6" name="Group 6"/>
          <p:cNvGrpSpPr/>
          <p:nvPr/>
        </p:nvGrpSpPr>
        <p:grpSpPr>
          <a:xfrm>
            <a:off x="929577" y="6764984"/>
            <a:ext cx="714376" cy="568253"/>
            <a:chOff x="0" y="0"/>
            <a:chExt cx="6346308" cy="5126990"/>
          </a:xfrm>
        </p:grpSpPr>
        <p:sp>
          <p:nvSpPr>
            <p:cNvPr id="7" name="Freeform 7"/>
            <p:cNvSpPr/>
            <p:nvPr/>
          </p:nvSpPr>
          <p:spPr>
            <a:xfrm>
              <a:off x="0" y="0"/>
              <a:ext cx="6346308" cy="5126990"/>
            </a:xfrm>
            <a:custGeom>
              <a:avLst/>
              <a:gdLst/>
              <a:ahLst/>
              <a:cxnLst/>
              <a:rect l="l" t="t" r="r" b="b"/>
              <a:pathLst>
                <a:path w="6346308" h="5126990">
                  <a:moveTo>
                    <a:pt x="3524367" y="0"/>
                  </a:moveTo>
                  <a:lnTo>
                    <a:pt x="0" y="0"/>
                  </a:lnTo>
                  <a:lnTo>
                    <a:pt x="2821940" y="2564130"/>
                  </a:lnTo>
                  <a:lnTo>
                    <a:pt x="0" y="5126990"/>
                  </a:lnTo>
                  <a:lnTo>
                    <a:pt x="3524367" y="5126990"/>
                  </a:lnTo>
                  <a:lnTo>
                    <a:pt x="6346308" y="2564130"/>
                  </a:lnTo>
                  <a:close/>
                </a:path>
              </a:pathLst>
            </a:custGeom>
            <a:solidFill>
              <a:srgbClr val="FFCC58"/>
            </a:solidFill>
          </p:spPr>
        </p:sp>
      </p:grpSp>
      <p:grpSp>
        <p:nvGrpSpPr>
          <p:cNvPr id="8" name="Group 8"/>
          <p:cNvGrpSpPr/>
          <p:nvPr/>
        </p:nvGrpSpPr>
        <p:grpSpPr>
          <a:xfrm>
            <a:off x="528813" y="4822779"/>
            <a:ext cx="1517551" cy="1223101"/>
            <a:chOff x="0" y="0"/>
            <a:chExt cx="6361360" cy="5126990"/>
          </a:xfrm>
        </p:grpSpPr>
        <p:sp>
          <p:nvSpPr>
            <p:cNvPr id="9" name="Freeform 9"/>
            <p:cNvSpPr/>
            <p:nvPr/>
          </p:nvSpPr>
          <p:spPr>
            <a:xfrm>
              <a:off x="0" y="0"/>
              <a:ext cx="6361360" cy="5126990"/>
            </a:xfrm>
            <a:custGeom>
              <a:avLst/>
              <a:gdLst/>
              <a:ahLst/>
              <a:cxnLst/>
              <a:rect l="l" t="t" r="r" b="b"/>
              <a:pathLst>
                <a:path w="6361360" h="5126990">
                  <a:moveTo>
                    <a:pt x="3539420" y="0"/>
                  </a:moveTo>
                  <a:lnTo>
                    <a:pt x="0" y="0"/>
                  </a:lnTo>
                  <a:lnTo>
                    <a:pt x="2821940" y="2564130"/>
                  </a:lnTo>
                  <a:lnTo>
                    <a:pt x="0" y="5126990"/>
                  </a:lnTo>
                  <a:lnTo>
                    <a:pt x="3539420" y="5126990"/>
                  </a:lnTo>
                  <a:lnTo>
                    <a:pt x="6361360" y="2564130"/>
                  </a:lnTo>
                  <a:close/>
                </a:path>
              </a:pathLst>
            </a:custGeom>
            <a:solidFill>
              <a:srgbClr val="F2F2F2"/>
            </a:solidFill>
          </p:spPr>
        </p:sp>
      </p:grpSp>
      <p:grpSp>
        <p:nvGrpSpPr>
          <p:cNvPr id="10" name="Group 10"/>
          <p:cNvGrpSpPr/>
          <p:nvPr/>
        </p:nvGrpSpPr>
        <p:grpSpPr>
          <a:xfrm>
            <a:off x="7283597" y="-26587"/>
            <a:ext cx="1754685" cy="1409275"/>
            <a:chOff x="0" y="0"/>
            <a:chExt cx="6383700" cy="5126990"/>
          </a:xfrm>
        </p:grpSpPr>
        <p:sp>
          <p:nvSpPr>
            <p:cNvPr id="11" name="Freeform 11"/>
            <p:cNvSpPr/>
            <p:nvPr/>
          </p:nvSpPr>
          <p:spPr>
            <a:xfrm>
              <a:off x="0" y="0"/>
              <a:ext cx="6383700" cy="5126990"/>
            </a:xfrm>
            <a:custGeom>
              <a:avLst/>
              <a:gdLst/>
              <a:ahLst/>
              <a:cxnLst/>
              <a:rect l="l" t="t" r="r" b="b"/>
              <a:pathLst>
                <a:path w="6383700" h="5126990">
                  <a:moveTo>
                    <a:pt x="3561760" y="0"/>
                  </a:moveTo>
                  <a:lnTo>
                    <a:pt x="0" y="0"/>
                  </a:lnTo>
                  <a:lnTo>
                    <a:pt x="2821940" y="2564130"/>
                  </a:lnTo>
                  <a:lnTo>
                    <a:pt x="0" y="5126990"/>
                  </a:lnTo>
                  <a:lnTo>
                    <a:pt x="3561760" y="5126990"/>
                  </a:lnTo>
                  <a:lnTo>
                    <a:pt x="6383700" y="2564130"/>
                  </a:lnTo>
                  <a:close/>
                </a:path>
              </a:pathLst>
            </a:custGeom>
            <a:solidFill>
              <a:srgbClr val="FF7477"/>
            </a:solidFill>
          </p:spPr>
        </p:sp>
      </p:grpSp>
      <p:grpSp>
        <p:nvGrpSpPr>
          <p:cNvPr id="12" name="Group 12"/>
          <p:cNvGrpSpPr/>
          <p:nvPr/>
        </p:nvGrpSpPr>
        <p:grpSpPr>
          <a:xfrm>
            <a:off x="9044877" y="694384"/>
            <a:ext cx="714376" cy="568253"/>
            <a:chOff x="0" y="0"/>
            <a:chExt cx="6346308" cy="5126990"/>
          </a:xfrm>
        </p:grpSpPr>
        <p:sp>
          <p:nvSpPr>
            <p:cNvPr id="13" name="Freeform 13"/>
            <p:cNvSpPr/>
            <p:nvPr/>
          </p:nvSpPr>
          <p:spPr>
            <a:xfrm>
              <a:off x="0" y="0"/>
              <a:ext cx="6346308" cy="5126990"/>
            </a:xfrm>
            <a:custGeom>
              <a:avLst/>
              <a:gdLst/>
              <a:ahLst/>
              <a:cxnLst/>
              <a:rect l="l" t="t" r="r" b="b"/>
              <a:pathLst>
                <a:path w="6346308" h="5126990">
                  <a:moveTo>
                    <a:pt x="3524367" y="0"/>
                  </a:moveTo>
                  <a:lnTo>
                    <a:pt x="0" y="0"/>
                  </a:lnTo>
                  <a:lnTo>
                    <a:pt x="2821940" y="2564130"/>
                  </a:lnTo>
                  <a:lnTo>
                    <a:pt x="0" y="5126990"/>
                  </a:lnTo>
                  <a:lnTo>
                    <a:pt x="3524367" y="5126990"/>
                  </a:lnTo>
                  <a:lnTo>
                    <a:pt x="6346308" y="2564130"/>
                  </a:lnTo>
                  <a:close/>
                </a:path>
              </a:pathLst>
            </a:custGeom>
            <a:solidFill>
              <a:srgbClr val="FFCC58"/>
            </a:solidFill>
          </p:spPr>
        </p:sp>
      </p:grpSp>
      <p:grpSp>
        <p:nvGrpSpPr>
          <p:cNvPr id="14" name="Group 14"/>
          <p:cNvGrpSpPr/>
          <p:nvPr/>
        </p:nvGrpSpPr>
        <p:grpSpPr>
          <a:xfrm>
            <a:off x="8644113" y="-1247821"/>
            <a:ext cx="1517551" cy="1223101"/>
            <a:chOff x="0" y="0"/>
            <a:chExt cx="6361360" cy="5126990"/>
          </a:xfrm>
        </p:grpSpPr>
        <p:sp>
          <p:nvSpPr>
            <p:cNvPr id="15" name="Freeform 15"/>
            <p:cNvSpPr/>
            <p:nvPr/>
          </p:nvSpPr>
          <p:spPr>
            <a:xfrm>
              <a:off x="0" y="0"/>
              <a:ext cx="6361360" cy="5126990"/>
            </a:xfrm>
            <a:custGeom>
              <a:avLst/>
              <a:gdLst/>
              <a:ahLst/>
              <a:cxnLst/>
              <a:rect l="l" t="t" r="r" b="b"/>
              <a:pathLst>
                <a:path w="6361360" h="5126990">
                  <a:moveTo>
                    <a:pt x="3539420" y="0"/>
                  </a:moveTo>
                  <a:lnTo>
                    <a:pt x="0" y="0"/>
                  </a:lnTo>
                  <a:lnTo>
                    <a:pt x="2821940" y="2564130"/>
                  </a:lnTo>
                  <a:lnTo>
                    <a:pt x="0" y="5126990"/>
                  </a:lnTo>
                  <a:lnTo>
                    <a:pt x="3539420" y="5126990"/>
                  </a:lnTo>
                  <a:lnTo>
                    <a:pt x="6361360" y="2564130"/>
                  </a:lnTo>
                  <a:close/>
                </a:path>
              </a:pathLst>
            </a:custGeom>
            <a:solidFill>
              <a:srgbClr val="F2F2F2"/>
            </a:solidFill>
          </p:spPr>
        </p:sp>
      </p:grpSp>
      <p:sp>
        <p:nvSpPr>
          <p:cNvPr id="16" name="Freeform 16"/>
          <p:cNvSpPr/>
          <p:nvPr/>
        </p:nvSpPr>
        <p:spPr>
          <a:xfrm>
            <a:off x="1287588" y="1262638"/>
            <a:ext cx="7503848" cy="3699474"/>
          </a:xfrm>
          <a:custGeom>
            <a:avLst/>
            <a:gdLst/>
            <a:ahLst/>
            <a:cxnLst/>
            <a:rect l="l" t="t" r="r" b="b"/>
            <a:pathLst>
              <a:path w="7503848" h="3699474">
                <a:moveTo>
                  <a:pt x="0" y="0"/>
                </a:moveTo>
                <a:lnTo>
                  <a:pt x="7503848" y="0"/>
                </a:lnTo>
                <a:lnTo>
                  <a:pt x="7503848" y="3699474"/>
                </a:lnTo>
                <a:lnTo>
                  <a:pt x="0" y="3699474"/>
                </a:lnTo>
                <a:lnTo>
                  <a:pt x="0" y="0"/>
                </a:lnTo>
                <a:close/>
              </a:path>
            </a:pathLst>
          </a:custGeom>
          <a:blipFill>
            <a:blip r:embed="rId3"/>
            <a:stretch>
              <a:fillRect/>
            </a:stretch>
          </a:blipFill>
        </p:spPr>
      </p:sp>
      <p:sp>
        <p:nvSpPr>
          <p:cNvPr id="17" name="TextBox 17"/>
          <p:cNvSpPr txBox="1"/>
          <p:nvPr/>
        </p:nvSpPr>
        <p:spPr>
          <a:xfrm>
            <a:off x="2046363" y="5300737"/>
            <a:ext cx="7196730" cy="594161"/>
          </a:xfrm>
          <a:prstGeom prst="rect">
            <a:avLst/>
          </a:prstGeom>
        </p:spPr>
        <p:txBody>
          <a:bodyPr lIns="0" tIns="0" rIns="0" bIns="0" rtlCol="0" anchor="t">
            <a:spAutoFit/>
          </a:bodyPr>
          <a:lstStyle/>
          <a:p>
            <a:pPr algn="ctr">
              <a:lnSpc>
                <a:spcPts val="2379"/>
              </a:lnSpc>
            </a:pPr>
            <a:r>
              <a:rPr lang="en-US" sz="2068" spc="41">
                <a:solidFill>
                  <a:srgbClr val="FFFFFF"/>
                </a:solidFill>
                <a:latin typeface="Montserrat Classic Bold"/>
              </a:rPr>
              <a:t>Best performing algorithm(CNN-AE-FT) (Right) and its Original Image</a:t>
            </a: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CC58"/>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1130300" y="4552950"/>
            <a:ext cx="2237946" cy="2001653"/>
            <a:chOff x="0" y="0"/>
            <a:chExt cx="5732310" cy="5126990"/>
          </a:xfrm>
        </p:grpSpPr>
        <p:sp>
          <p:nvSpPr>
            <p:cNvPr id="3" name="Freeform 3"/>
            <p:cNvSpPr/>
            <p:nvPr/>
          </p:nvSpPr>
          <p:spPr>
            <a:xfrm>
              <a:off x="0" y="0"/>
              <a:ext cx="5732310" cy="5126990"/>
            </a:xfrm>
            <a:custGeom>
              <a:avLst/>
              <a:gdLst/>
              <a:ahLst/>
              <a:cxnLst/>
              <a:rect l="l" t="t" r="r" b="b"/>
              <a:pathLst>
                <a:path w="5732310" h="5126990">
                  <a:moveTo>
                    <a:pt x="2910370" y="0"/>
                  </a:moveTo>
                  <a:lnTo>
                    <a:pt x="0" y="0"/>
                  </a:lnTo>
                  <a:lnTo>
                    <a:pt x="2821940" y="2564130"/>
                  </a:lnTo>
                  <a:lnTo>
                    <a:pt x="0" y="5126990"/>
                  </a:lnTo>
                  <a:lnTo>
                    <a:pt x="2910370" y="5126990"/>
                  </a:lnTo>
                  <a:lnTo>
                    <a:pt x="5732310" y="2564130"/>
                  </a:lnTo>
                  <a:close/>
                </a:path>
              </a:pathLst>
            </a:custGeom>
            <a:solidFill>
              <a:srgbClr val="F2F2F2"/>
            </a:solidFill>
          </p:spPr>
        </p:sp>
      </p:grpSp>
      <p:grpSp>
        <p:nvGrpSpPr>
          <p:cNvPr id="4" name="Group 4"/>
          <p:cNvGrpSpPr/>
          <p:nvPr/>
        </p:nvGrpSpPr>
        <p:grpSpPr>
          <a:xfrm rot="-5400000">
            <a:off x="946150" y="6477000"/>
            <a:ext cx="875675" cy="787223"/>
            <a:chOff x="0" y="0"/>
            <a:chExt cx="5732310" cy="5126990"/>
          </a:xfrm>
        </p:grpSpPr>
        <p:sp>
          <p:nvSpPr>
            <p:cNvPr id="5" name="Freeform 5"/>
            <p:cNvSpPr/>
            <p:nvPr/>
          </p:nvSpPr>
          <p:spPr>
            <a:xfrm>
              <a:off x="0" y="0"/>
              <a:ext cx="5732310" cy="5126990"/>
            </a:xfrm>
            <a:custGeom>
              <a:avLst/>
              <a:gdLst/>
              <a:ahLst/>
              <a:cxnLst/>
              <a:rect l="l" t="t" r="r" b="b"/>
              <a:pathLst>
                <a:path w="5732310" h="5126990">
                  <a:moveTo>
                    <a:pt x="2910370" y="0"/>
                  </a:moveTo>
                  <a:lnTo>
                    <a:pt x="0" y="0"/>
                  </a:lnTo>
                  <a:lnTo>
                    <a:pt x="2821940" y="2564130"/>
                  </a:lnTo>
                  <a:lnTo>
                    <a:pt x="0" y="5126990"/>
                  </a:lnTo>
                  <a:lnTo>
                    <a:pt x="2910370" y="5126990"/>
                  </a:lnTo>
                  <a:lnTo>
                    <a:pt x="5732310" y="2564130"/>
                  </a:lnTo>
                  <a:close/>
                </a:path>
              </a:pathLst>
            </a:custGeom>
            <a:solidFill>
              <a:srgbClr val="FF7477"/>
            </a:solidFill>
          </p:spPr>
        </p:sp>
      </p:grpSp>
      <p:grpSp>
        <p:nvGrpSpPr>
          <p:cNvPr id="6" name="Group 6"/>
          <p:cNvGrpSpPr/>
          <p:nvPr/>
        </p:nvGrpSpPr>
        <p:grpSpPr>
          <a:xfrm rot="-5400000">
            <a:off x="368300" y="4044950"/>
            <a:ext cx="594883" cy="534533"/>
            <a:chOff x="0" y="0"/>
            <a:chExt cx="5732310" cy="5126990"/>
          </a:xfrm>
        </p:grpSpPr>
        <p:sp>
          <p:nvSpPr>
            <p:cNvPr id="7" name="Freeform 7"/>
            <p:cNvSpPr/>
            <p:nvPr/>
          </p:nvSpPr>
          <p:spPr>
            <a:xfrm>
              <a:off x="0" y="0"/>
              <a:ext cx="5732310" cy="5126990"/>
            </a:xfrm>
            <a:custGeom>
              <a:avLst/>
              <a:gdLst/>
              <a:ahLst/>
              <a:cxnLst/>
              <a:rect l="l" t="t" r="r" b="b"/>
              <a:pathLst>
                <a:path w="5732310" h="5126990">
                  <a:moveTo>
                    <a:pt x="2910370" y="0"/>
                  </a:moveTo>
                  <a:lnTo>
                    <a:pt x="0" y="0"/>
                  </a:lnTo>
                  <a:lnTo>
                    <a:pt x="2821940" y="2564130"/>
                  </a:lnTo>
                  <a:lnTo>
                    <a:pt x="0" y="5126990"/>
                  </a:lnTo>
                  <a:lnTo>
                    <a:pt x="2910370" y="5126990"/>
                  </a:lnTo>
                  <a:lnTo>
                    <a:pt x="5732310" y="2564130"/>
                  </a:lnTo>
                  <a:close/>
                </a:path>
              </a:pathLst>
            </a:custGeom>
            <a:solidFill>
              <a:srgbClr val="4CB8B4"/>
            </a:solidFill>
          </p:spPr>
        </p:sp>
      </p:grpSp>
      <p:grpSp>
        <p:nvGrpSpPr>
          <p:cNvPr id="8" name="Group 8"/>
          <p:cNvGrpSpPr/>
          <p:nvPr/>
        </p:nvGrpSpPr>
        <p:grpSpPr>
          <a:xfrm rot="-5400000">
            <a:off x="-120650" y="-990600"/>
            <a:ext cx="2237946" cy="2001653"/>
            <a:chOff x="0" y="0"/>
            <a:chExt cx="5732310" cy="5126990"/>
          </a:xfrm>
        </p:grpSpPr>
        <p:sp>
          <p:nvSpPr>
            <p:cNvPr id="9" name="Freeform 9"/>
            <p:cNvSpPr/>
            <p:nvPr/>
          </p:nvSpPr>
          <p:spPr>
            <a:xfrm>
              <a:off x="0" y="0"/>
              <a:ext cx="5732310" cy="5126990"/>
            </a:xfrm>
            <a:custGeom>
              <a:avLst/>
              <a:gdLst/>
              <a:ahLst/>
              <a:cxnLst/>
              <a:rect l="l" t="t" r="r" b="b"/>
              <a:pathLst>
                <a:path w="5732310" h="5126990">
                  <a:moveTo>
                    <a:pt x="2910370" y="0"/>
                  </a:moveTo>
                  <a:lnTo>
                    <a:pt x="0" y="0"/>
                  </a:lnTo>
                  <a:lnTo>
                    <a:pt x="2821940" y="2564130"/>
                  </a:lnTo>
                  <a:lnTo>
                    <a:pt x="0" y="5126990"/>
                  </a:lnTo>
                  <a:lnTo>
                    <a:pt x="2910370" y="5126990"/>
                  </a:lnTo>
                  <a:lnTo>
                    <a:pt x="5732310" y="2564130"/>
                  </a:lnTo>
                  <a:close/>
                </a:path>
              </a:pathLst>
            </a:custGeom>
            <a:solidFill>
              <a:srgbClr val="F2F2F2"/>
            </a:solidFill>
          </p:spPr>
        </p:sp>
      </p:grpSp>
      <p:grpSp>
        <p:nvGrpSpPr>
          <p:cNvPr id="10" name="Group 10"/>
          <p:cNvGrpSpPr/>
          <p:nvPr/>
        </p:nvGrpSpPr>
        <p:grpSpPr>
          <a:xfrm rot="-5400000">
            <a:off x="1225550" y="1016000"/>
            <a:ext cx="594883" cy="534533"/>
            <a:chOff x="0" y="0"/>
            <a:chExt cx="5732310" cy="5126990"/>
          </a:xfrm>
        </p:grpSpPr>
        <p:sp>
          <p:nvSpPr>
            <p:cNvPr id="11" name="Freeform 11"/>
            <p:cNvSpPr/>
            <p:nvPr/>
          </p:nvSpPr>
          <p:spPr>
            <a:xfrm>
              <a:off x="0" y="0"/>
              <a:ext cx="5732310" cy="5126990"/>
            </a:xfrm>
            <a:custGeom>
              <a:avLst/>
              <a:gdLst/>
              <a:ahLst/>
              <a:cxnLst/>
              <a:rect l="l" t="t" r="r" b="b"/>
              <a:pathLst>
                <a:path w="5732310" h="5126990">
                  <a:moveTo>
                    <a:pt x="2910370" y="0"/>
                  </a:moveTo>
                  <a:lnTo>
                    <a:pt x="0" y="0"/>
                  </a:lnTo>
                  <a:lnTo>
                    <a:pt x="2821940" y="2564130"/>
                  </a:lnTo>
                  <a:lnTo>
                    <a:pt x="0" y="5126990"/>
                  </a:lnTo>
                  <a:lnTo>
                    <a:pt x="2910370" y="5126990"/>
                  </a:lnTo>
                  <a:lnTo>
                    <a:pt x="5732310" y="2564130"/>
                  </a:lnTo>
                  <a:close/>
                </a:path>
              </a:pathLst>
            </a:custGeom>
            <a:solidFill>
              <a:srgbClr val="4CB8B4"/>
            </a:solidFill>
          </p:spPr>
        </p:sp>
      </p:grpSp>
      <p:grpSp>
        <p:nvGrpSpPr>
          <p:cNvPr id="12" name="Group 12"/>
          <p:cNvGrpSpPr/>
          <p:nvPr/>
        </p:nvGrpSpPr>
        <p:grpSpPr>
          <a:xfrm rot="-5400000">
            <a:off x="-454025" y="1981200"/>
            <a:ext cx="875675" cy="787223"/>
            <a:chOff x="0" y="0"/>
            <a:chExt cx="5732310" cy="5126990"/>
          </a:xfrm>
        </p:grpSpPr>
        <p:sp>
          <p:nvSpPr>
            <p:cNvPr id="13" name="Freeform 13"/>
            <p:cNvSpPr/>
            <p:nvPr/>
          </p:nvSpPr>
          <p:spPr>
            <a:xfrm>
              <a:off x="0" y="0"/>
              <a:ext cx="5732310" cy="5126990"/>
            </a:xfrm>
            <a:custGeom>
              <a:avLst/>
              <a:gdLst/>
              <a:ahLst/>
              <a:cxnLst/>
              <a:rect l="l" t="t" r="r" b="b"/>
              <a:pathLst>
                <a:path w="5732310" h="5126990">
                  <a:moveTo>
                    <a:pt x="2910370" y="0"/>
                  </a:moveTo>
                  <a:lnTo>
                    <a:pt x="0" y="0"/>
                  </a:lnTo>
                  <a:lnTo>
                    <a:pt x="2821940" y="2564130"/>
                  </a:lnTo>
                  <a:lnTo>
                    <a:pt x="0" y="5126990"/>
                  </a:lnTo>
                  <a:lnTo>
                    <a:pt x="2910370" y="5126990"/>
                  </a:lnTo>
                  <a:lnTo>
                    <a:pt x="5732310" y="2564130"/>
                  </a:lnTo>
                  <a:close/>
                </a:path>
              </a:pathLst>
            </a:custGeom>
            <a:solidFill>
              <a:srgbClr val="FF7477"/>
            </a:solidFill>
          </p:spPr>
        </p:sp>
      </p:grpSp>
      <p:graphicFrame>
        <p:nvGraphicFramePr>
          <p:cNvPr id="14" name="Table 14"/>
          <p:cNvGraphicFramePr>
            <a:graphicFrameLocks noGrp="1"/>
          </p:cNvGraphicFramePr>
          <p:nvPr/>
        </p:nvGraphicFramePr>
        <p:xfrm>
          <a:off x="2116472" y="1616647"/>
          <a:ext cx="5834314" cy="3302096"/>
        </p:xfrm>
        <a:graphic>
          <a:graphicData uri="http://schemas.openxmlformats.org/drawingml/2006/table">
            <a:tbl>
              <a:tblPr/>
              <a:tblGrid>
                <a:gridCol w="2917157">
                  <a:extLst>
                    <a:ext uri="{9D8B030D-6E8A-4147-A177-3AD203B41FA5}">
                      <a16:colId xmlns:a16="http://schemas.microsoft.com/office/drawing/2014/main" val="20000"/>
                    </a:ext>
                  </a:extLst>
                </a:gridCol>
                <a:gridCol w="2917157">
                  <a:extLst>
                    <a:ext uri="{9D8B030D-6E8A-4147-A177-3AD203B41FA5}">
                      <a16:colId xmlns:a16="http://schemas.microsoft.com/office/drawing/2014/main" val="20001"/>
                    </a:ext>
                  </a:extLst>
                </a:gridCol>
              </a:tblGrid>
              <a:tr h="825524">
                <a:tc>
                  <a:txBody>
                    <a:bodyPr/>
                    <a:lstStyle/>
                    <a:p>
                      <a:pPr algn="ctr">
                        <a:lnSpc>
                          <a:spcPts val="2379"/>
                        </a:lnSpc>
                        <a:defRPr/>
                      </a:pPr>
                      <a:r>
                        <a:rPr lang="en-US" sz="1699">
                          <a:solidFill>
                            <a:srgbClr val="000000"/>
                          </a:solidFill>
                          <a:latin typeface="Montserrat Classic"/>
                        </a:rPr>
                        <a:t>Algorithm</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ctr">
                        <a:lnSpc>
                          <a:spcPts val="2379"/>
                        </a:lnSpc>
                        <a:defRPr/>
                      </a:pPr>
                      <a:r>
                        <a:rPr lang="en-US" sz="1699">
                          <a:solidFill>
                            <a:srgbClr val="000000"/>
                          </a:solidFill>
                          <a:latin typeface="Montserrat Classic"/>
                        </a:rPr>
                        <a:t>Bit per pixel</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825524">
                <a:tc>
                  <a:txBody>
                    <a:bodyPr/>
                    <a:lstStyle/>
                    <a:p>
                      <a:pPr algn="ctr">
                        <a:lnSpc>
                          <a:spcPts val="2379"/>
                        </a:lnSpc>
                        <a:defRPr/>
                      </a:pPr>
                      <a:r>
                        <a:rPr lang="en-US" sz="1699">
                          <a:solidFill>
                            <a:srgbClr val="000000"/>
                          </a:solidFill>
                          <a:latin typeface="Montserrat Classic"/>
                        </a:rPr>
                        <a:t>JPEG</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ctr">
                        <a:lnSpc>
                          <a:spcPts val="2379"/>
                        </a:lnSpc>
                        <a:defRPr/>
                      </a:pPr>
                      <a:r>
                        <a:rPr lang="en-US" sz="1699">
                          <a:solidFill>
                            <a:srgbClr val="000000"/>
                          </a:solidFill>
                          <a:latin typeface="Montserrat Classic"/>
                        </a:rPr>
                        <a:t>5.2</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825524">
                <a:tc>
                  <a:txBody>
                    <a:bodyPr/>
                    <a:lstStyle/>
                    <a:p>
                      <a:pPr algn="ctr">
                        <a:lnSpc>
                          <a:spcPts val="2379"/>
                        </a:lnSpc>
                        <a:defRPr/>
                      </a:pPr>
                      <a:r>
                        <a:rPr lang="en-US" sz="1699">
                          <a:solidFill>
                            <a:srgbClr val="000000"/>
                          </a:solidFill>
                          <a:latin typeface="Montserrat Classic"/>
                        </a:rPr>
                        <a:t>JPEG-2000</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ctr">
                        <a:lnSpc>
                          <a:spcPts val="2379"/>
                        </a:lnSpc>
                        <a:defRPr/>
                      </a:pPr>
                      <a:r>
                        <a:rPr lang="en-US" sz="1699">
                          <a:solidFill>
                            <a:srgbClr val="000000"/>
                          </a:solidFill>
                          <a:latin typeface="Montserrat Classic"/>
                        </a:rPr>
                        <a:t>4.3</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825524">
                <a:tc>
                  <a:txBody>
                    <a:bodyPr/>
                    <a:lstStyle/>
                    <a:p>
                      <a:pPr algn="ctr">
                        <a:lnSpc>
                          <a:spcPts val="2379"/>
                        </a:lnSpc>
                        <a:defRPr/>
                      </a:pPr>
                      <a:r>
                        <a:rPr lang="en-US" sz="1699">
                          <a:solidFill>
                            <a:srgbClr val="000000"/>
                          </a:solidFill>
                          <a:latin typeface="Montserrat Classic"/>
                        </a:rPr>
                        <a:t>MLP</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ctr">
                        <a:lnSpc>
                          <a:spcPts val="2379"/>
                        </a:lnSpc>
                        <a:defRPr/>
                      </a:pPr>
                      <a:r>
                        <a:rPr lang="en-US" sz="1699">
                          <a:solidFill>
                            <a:srgbClr val="000000"/>
                          </a:solidFill>
                          <a:latin typeface="Montserrat Classic"/>
                        </a:rPr>
                        <a:t>4.5</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15" name="TextBox 15"/>
          <p:cNvSpPr txBox="1"/>
          <p:nvPr/>
        </p:nvSpPr>
        <p:spPr>
          <a:xfrm>
            <a:off x="1777599" y="5110197"/>
            <a:ext cx="7277650" cy="820483"/>
          </a:xfrm>
          <a:prstGeom prst="rect">
            <a:avLst/>
          </a:prstGeom>
        </p:spPr>
        <p:txBody>
          <a:bodyPr lIns="0" tIns="0" rIns="0" bIns="0" rtlCol="0" anchor="t">
            <a:spAutoFit/>
          </a:bodyPr>
          <a:lstStyle/>
          <a:p>
            <a:pPr>
              <a:lnSpc>
                <a:spcPts val="3322"/>
              </a:lnSpc>
            </a:pPr>
            <a:r>
              <a:rPr lang="en-US" sz="2215" spc="44">
                <a:solidFill>
                  <a:srgbClr val="000000"/>
                </a:solidFill>
                <a:latin typeface="Montserrat Light"/>
              </a:rPr>
              <a:t>Comparison of Average Bits per Pixel Rates for Lossless Compression Algorithms on Test Images</a:t>
            </a: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CC58"/>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1130300" y="4552950"/>
            <a:ext cx="2237946" cy="2001653"/>
            <a:chOff x="0" y="0"/>
            <a:chExt cx="5732310" cy="5126990"/>
          </a:xfrm>
        </p:grpSpPr>
        <p:sp>
          <p:nvSpPr>
            <p:cNvPr id="3" name="Freeform 3"/>
            <p:cNvSpPr/>
            <p:nvPr/>
          </p:nvSpPr>
          <p:spPr>
            <a:xfrm>
              <a:off x="0" y="0"/>
              <a:ext cx="5732310" cy="5126990"/>
            </a:xfrm>
            <a:custGeom>
              <a:avLst/>
              <a:gdLst/>
              <a:ahLst/>
              <a:cxnLst/>
              <a:rect l="l" t="t" r="r" b="b"/>
              <a:pathLst>
                <a:path w="5732310" h="5126990">
                  <a:moveTo>
                    <a:pt x="2910370" y="0"/>
                  </a:moveTo>
                  <a:lnTo>
                    <a:pt x="0" y="0"/>
                  </a:lnTo>
                  <a:lnTo>
                    <a:pt x="2821940" y="2564130"/>
                  </a:lnTo>
                  <a:lnTo>
                    <a:pt x="0" y="5126990"/>
                  </a:lnTo>
                  <a:lnTo>
                    <a:pt x="2910370" y="5126990"/>
                  </a:lnTo>
                  <a:lnTo>
                    <a:pt x="5732310" y="2564130"/>
                  </a:lnTo>
                  <a:close/>
                </a:path>
              </a:pathLst>
            </a:custGeom>
            <a:solidFill>
              <a:srgbClr val="F2F2F2"/>
            </a:solidFill>
          </p:spPr>
        </p:sp>
      </p:grpSp>
      <p:grpSp>
        <p:nvGrpSpPr>
          <p:cNvPr id="4" name="Group 4"/>
          <p:cNvGrpSpPr/>
          <p:nvPr/>
        </p:nvGrpSpPr>
        <p:grpSpPr>
          <a:xfrm rot="-5400000">
            <a:off x="946150" y="6477000"/>
            <a:ext cx="875675" cy="787223"/>
            <a:chOff x="0" y="0"/>
            <a:chExt cx="5732310" cy="5126990"/>
          </a:xfrm>
        </p:grpSpPr>
        <p:sp>
          <p:nvSpPr>
            <p:cNvPr id="5" name="Freeform 5"/>
            <p:cNvSpPr/>
            <p:nvPr/>
          </p:nvSpPr>
          <p:spPr>
            <a:xfrm>
              <a:off x="0" y="0"/>
              <a:ext cx="5732310" cy="5126990"/>
            </a:xfrm>
            <a:custGeom>
              <a:avLst/>
              <a:gdLst/>
              <a:ahLst/>
              <a:cxnLst/>
              <a:rect l="l" t="t" r="r" b="b"/>
              <a:pathLst>
                <a:path w="5732310" h="5126990">
                  <a:moveTo>
                    <a:pt x="2910370" y="0"/>
                  </a:moveTo>
                  <a:lnTo>
                    <a:pt x="0" y="0"/>
                  </a:lnTo>
                  <a:lnTo>
                    <a:pt x="2821940" y="2564130"/>
                  </a:lnTo>
                  <a:lnTo>
                    <a:pt x="0" y="5126990"/>
                  </a:lnTo>
                  <a:lnTo>
                    <a:pt x="2910370" y="5126990"/>
                  </a:lnTo>
                  <a:lnTo>
                    <a:pt x="5732310" y="2564130"/>
                  </a:lnTo>
                  <a:close/>
                </a:path>
              </a:pathLst>
            </a:custGeom>
            <a:solidFill>
              <a:srgbClr val="FF7477"/>
            </a:solidFill>
          </p:spPr>
        </p:sp>
      </p:grpSp>
      <p:grpSp>
        <p:nvGrpSpPr>
          <p:cNvPr id="6" name="Group 6"/>
          <p:cNvGrpSpPr/>
          <p:nvPr/>
        </p:nvGrpSpPr>
        <p:grpSpPr>
          <a:xfrm rot="-5400000">
            <a:off x="368300" y="4044950"/>
            <a:ext cx="594883" cy="534533"/>
            <a:chOff x="0" y="0"/>
            <a:chExt cx="5732310" cy="5126990"/>
          </a:xfrm>
        </p:grpSpPr>
        <p:sp>
          <p:nvSpPr>
            <p:cNvPr id="7" name="Freeform 7"/>
            <p:cNvSpPr/>
            <p:nvPr/>
          </p:nvSpPr>
          <p:spPr>
            <a:xfrm>
              <a:off x="0" y="0"/>
              <a:ext cx="5732310" cy="5126990"/>
            </a:xfrm>
            <a:custGeom>
              <a:avLst/>
              <a:gdLst/>
              <a:ahLst/>
              <a:cxnLst/>
              <a:rect l="l" t="t" r="r" b="b"/>
              <a:pathLst>
                <a:path w="5732310" h="5126990">
                  <a:moveTo>
                    <a:pt x="2910370" y="0"/>
                  </a:moveTo>
                  <a:lnTo>
                    <a:pt x="0" y="0"/>
                  </a:lnTo>
                  <a:lnTo>
                    <a:pt x="2821940" y="2564130"/>
                  </a:lnTo>
                  <a:lnTo>
                    <a:pt x="0" y="5126990"/>
                  </a:lnTo>
                  <a:lnTo>
                    <a:pt x="2910370" y="5126990"/>
                  </a:lnTo>
                  <a:lnTo>
                    <a:pt x="5732310" y="2564130"/>
                  </a:lnTo>
                  <a:close/>
                </a:path>
              </a:pathLst>
            </a:custGeom>
            <a:solidFill>
              <a:srgbClr val="4CB8B4"/>
            </a:solidFill>
          </p:spPr>
        </p:sp>
      </p:grpSp>
      <p:grpSp>
        <p:nvGrpSpPr>
          <p:cNvPr id="8" name="Group 8"/>
          <p:cNvGrpSpPr/>
          <p:nvPr/>
        </p:nvGrpSpPr>
        <p:grpSpPr>
          <a:xfrm rot="-5400000">
            <a:off x="-120650" y="-990600"/>
            <a:ext cx="2237946" cy="2001653"/>
            <a:chOff x="0" y="0"/>
            <a:chExt cx="5732310" cy="5126990"/>
          </a:xfrm>
        </p:grpSpPr>
        <p:sp>
          <p:nvSpPr>
            <p:cNvPr id="9" name="Freeform 9"/>
            <p:cNvSpPr/>
            <p:nvPr/>
          </p:nvSpPr>
          <p:spPr>
            <a:xfrm>
              <a:off x="0" y="0"/>
              <a:ext cx="5732310" cy="5126990"/>
            </a:xfrm>
            <a:custGeom>
              <a:avLst/>
              <a:gdLst/>
              <a:ahLst/>
              <a:cxnLst/>
              <a:rect l="l" t="t" r="r" b="b"/>
              <a:pathLst>
                <a:path w="5732310" h="5126990">
                  <a:moveTo>
                    <a:pt x="2910370" y="0"/>
                  </a:moveTo>
                  <a:lnTo>
                    <a:pt x="0" y="0"/>
                  </a:lnTo>
                  <a:lnTo>
                    <a:pt x="2821940" y="2564130"/>
                  </a:lnTo>
                  <a:lnTo>
                    <a:pt x="0" y="5126990"/>
                  </a:lnTo>
                  <a:lnTo>
                    <a:pt x="2910370" y="5126990"/>
                  </a:lnTo>
                  <a:lnTo>
                    <a:pt x="5732310" y="2564130"/>
                  </a:lnTo>
                  <a:close/>
                </a:path>
              </a:pathLst>
            </a:custGeom>
            <a:solidFill>
              <a:srgbClr val="F2F2F2"/>
            </a:solidFill>
          </p:spPr>
        </p:sp>
      </p:grpSp>
      <p:grpSp>
        <p:nvGrpSpPr>
          <p:cNvPr id="10" name="Group 10"/>
          <p:cNvGrpSpPr/>
          <p:nvPr/>
        </p:nvGrpSpPr>
        <p:grpSpPr>
          <a:xfrm rot="-5400000">
            <a:off x="1225550" y="1016000"/>
            <a:ext cx="594883" cy="534533"/>
            <a:chOff x="0" y="0"/>
            <a:chExt cx="5732310" cy="5126990"/>
          </a:xfrm>
        </p:grpSpPr>
        <p:sp>
          <p:nvSpPr>
            <p:cNvPr id="11" name="Freeform 11"/>
            <p:cNvSpPr/>
            <p:nvPr/>
          </p:nvSpPr>
          <p:spPr>
            <a:xfrm>
              <a:off x="0" y="0"/>
              <a:ext cx="5732310" cy="5126990"/>
            </a:xfrm>
            <a:custGeom>
              <a:avLst/>
              <a:gdLst/>
              <a:ahLst/>
              <a:cxnLst/>
              <a:rect l="l" t="t" r="r" b="b"/>
              <a:pathLst>
                <a:path w="5732310" h="5126990">
                  <a:moveTo>
                    <a:pt x="2910370" y="0"/>
                  </a:moveTo>
                  <a:lnTo>
                    <a:pt x="0" y="0"/>
                  </a:lnTo>
                  <a:lnTo>
                    <a:pt x="2821940" y="2564130"/>
                  </a:lnTo>
                  <a:lnTo>
                    <a:pt x="0" y="5126990"/>
                  </a:lnTo>
                  <a:lnTo>
                    <a:pt x="2910370" y="5126990"/>
                  </a:lnTo>
                  <a:lnTo>
                    <a:pt x="5732310" y="2564130"/>
                  </a:lnTo>
                  <a:close/>
                </a:path>
              </a:pathLst>
            </a:custGeom>
            <a:solidFill>
              <a:srgbClr val="4CB8B4"/>
            </a:solidFill>
          </p:spPr>
        </p:sp>
      </p:grpSp>
      <p:grpSp>
        <p:nvGrpSpPr>
          <p:cNvPr id="12" name="Group 12"/>
          <p:cNvGrpSpPr/>
          <p:nvPr/>
        </p:nvGrpSpPr>
        <p:grpSpPr>
          <a:xfrm rot="-5400000">
            <a:off x="-454025" y="1981200"/>
            <a:ext cx="875675" cy="787223"/>
            <a:chOff x="0" y="0"/>
            <a:chExt cx="5732310" cy="5126990"/>
          </a:xfrm>
        </p:grpSpPr>
        <p:sp>
          <p:nvSpPr>
            <p:cNvPr id="13" name="Freeform 13"/>
            <p:cNvSpPr/>
            <p:nvPr/>
          </p:nvSpPr>
          <p:spPr>
            <a:xfrm>
              <a:off x="0" y="0"/>
              <a:ext cx="5732310" cy="5126990"/>
            </a:xfrm>
            <a:custGeom>
              <a:avLst/>
              <a:gdLst/>
              <a:ahLst/>
              <a:cxnLst/>
              <a:rect l="l" t="t" r="r" b="b"/>
              <a:pathLst>
                <a:path w="5732310" h="5126990">
                  <a:moveTo>
                    <a:pt x="2910370" y="0"/>
                  </a:moveTo>
                  <a:lnTo>
                    <a:pt x="0" y="0"/>
                  </a:lnTo>
                  <a:lnTo>
                    <a:pt x="2821940" y="2564130"/>
                  </a:lnTo>
                  <a:lnTo>
                    <a:pt x="0" y="5126990"/>
                  </a:lnTo>
                  <a:lnTo>
                    <a:pt x="2910370" y="5126990"/>
                  </a:lnTo>
                  <a:lnTo>
                    <a:pt x="5732310" y="2564130"/>
                  </a:lnTo>
                  <a:close/>
                </a:path>
              </a:pathLst>
            </a:custGeom>
            <a:solidFill>
              <a:srgbClr val="FF7477"/>
            </a:solidFill>
          </p:spPr>
        </p:sp>
      </p:grpSp>
      <p:graphicFrame>
        <p:nvGraphicFramePr>
          <p:cNvPr id="14" name="Table 14"/>
          <p:cNvGraphicFramePr>
            <a:graphicFrameLocks noGrp="1"/>
          </p:cNvGraphicFramePr>
          <p:nvPr>
            <p:extLst>
              <p:ext uri="{D42A27DB-BD31-4B8C-83A1-F6EECF244321}">
                <p14:modId xmlns:p14="http://schemas.microsoft.com/office/powerpoint/2010/main" val="2837702542"/>
              </p:ext>
            </p:extLst>
          </p:nvPr>
        </p:nvGraphicFramePr>
        <p:xfrm>
          <a:off x="2560856" y="1420000"/>
          <a:ext cx="5201920" cy="3600450"/>
        </p:xfrm>
        <a:graphic>
          <a:graphicData uri="http://schemas.openxmlformats.org/drawingml/2006/table">
            <a:tbl>
              <a:tblPr/>
              <a:tblGrid>
                <a:gridCol w="2600960">
                  <a:extLst>
                    <a:ext uri="{9D8B030D-6E8A-4147-A177-3AD203B41FA5}">
                      <a16:colId xmlns:a16="http://schemas.microsoft.com/office/drawing/2014/main" val="20000"/>
                    </a:ext>
                  </a:extLst>
                </a:gridCol>
                <a:gridCol w="2600960">
                  <a:extLst>
                    <a:ext uri="{9D8B030D-6E8A-4147-A177-3AD203B41FA5}">
                      <a16:colId xmlns:a16="http://schemas.microsoft.com/office/drawing/2014/main" val="20001"/>
                    </a:ext>
                  </a:extLst>
                </a:gridCol>
              </a:tblGrid>
              <a:tr h="720090">
                <a:tc>
                  <a:txBody>
                    <a:bodyPr/>
                    <a:lstStyle/>
                    <a:p>
                      <a:pPr algn="ctr">
                        <a:lnSpc>
                          <a:spcPts val="2239"/>
                        </a:lnSpc>
                        <a:defRPr/>
                      </a:pPr>
                      <a:r>
                        <a:rPr lang="en-US" sz="1599">
                          <a:solidFill>
                            <a:srgbClr val="000000"/>
                          </a:solidFill>
                          <a:latin typeface="Montserrat Classic"/>
                        </a:rPr>
                        <a:t>Method</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ctr">
                        <a:lnSpc>
                          <a:spcPts val="2239"/>
                        </a:lnSpc>
                        <a:defRPr/>
                      </a:pPr>
                      <a:r>
                        <a:rPr lang="en-US" sz="1599">
                          <a:solidFill>
                            <a:srgbClr val="000000"/>
                          </a:solidFill>
                          <a:latin typeface="Montserrat Classic"/>
                        </a:rPr>
                        <a:t>PSNR</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720090">
                <a:tc>
                  <a:txBody>
                    <a:bodyPr/>
                    <a:lstStyle/>
                    <a:p>
                      <a:pPr algn="ctr">
                        <a:lnSpc>
                          <a:spcPts val="2239"/>
                        </a:lnSpc>
                        <a:defRPr/>
                      </a:pPr>
                      <a:r>
                        <a:rPr lang="en-US" sz="1599">
                          <a:solidFill>
                            <a:srgbClr val="000000"/>
                          </a:solidFill>
                          <a:latin typeface="Montserrat Classic"/>
                        </a:rPr>
                        <a:t>JPEG-2000</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ctr">
                        <a:lnSpc>
                          <a:spcPts val="2239"/>
                        </a:lnSpc>
                        <a:defRPr/>
                      </a:pPr>
                      <a:r>
                        <a:rPr lang="en-US" sz="1599" dirty="0" smtClean="0">
                          <a:solidFill>
                            <a:srgbClr val="000000"/>
                          </a:solidFill>
                          <a:latin typeface="Montserrat Classic"/>
                        </a:rPr>
                        <a:t>43.6f</a:t>
                      </a:r>
                      <a:endParaRPr lang="en-US" sz="1100" dirty="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720090">
                <a:tc>
                  <a:txBody>
                    <a:bodyPr/>
                    <a:lstStyle/>
                    <a:p>
                      <a:pPr algn="ctr">
                        <a:lnSpc>
                          <a:spcPts val="2239"/>
                        </a:lnSpc>
                        <a:defRPr/>
                      </a:pPr>
                      <a:r>
                        <a:rPr lang="en-US" sz="1599">
                          <a:solidFill>
                            <a:srgbClr val="000000"/>
                          </a:solidFill>
                          <a:latin typeface="Montserrat Classic"/>
                        </a:rPr>
                        <a:t>GAN-AE(L2,W)</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ctr">
                        <a:lnSpc>
                          <a:spcPts val="2239"/>
                        </a:lnSpc>
                        <a:defRPr/>
                      </a:pPr>
                      <a:r>
                        <a:rPr lang="en-US" sz="1599" dirty="0">
                          <a:solidFill>
                            <a:srgbClr val="000000"/>
                          </a:solidFill>
                          <a:latin typeface="Montserrat Classic"/>
                        </a:rPr>
                        <a:t>36.98</a:t>
                      </a:r>
                      <a:endParaRPr lang="en-US" sz="1100" dirty="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720090">
                <a:tc>
                  <a:txBody>
                    <a:bodyPr/>
                    <a:lstStyle/>
                    <a:p>
                      <a:pPr algn="ctr">
                        <a:lnSpc>
                          <a:spcPts val="2239"/>
                        </a:lnSpc>
                        <a:defRPr/>
                      </a:pPr>
                      <a:r>
                        <a:rPr lang="en-US" sz="1599">
                          <a:solidFill>
                            <a:srgbClr val="000000"/>
                          </a:solidFill>
                          <a:latin typeface="Montserrat Classic"/>
                        </a:rPr>
                        <a:t>GAN-AE(L2,DC)</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ctr">
                        <a:lnSpc>
                          <a:spcPts val="2239"/>
                        </a:lnSpc>
                        <a:defRPr/>
                      </a:pPr>
                      <a:r>
                        <a:rPr lang="en-US" sz="1599">
                          <a:solidFill>
                            <a:srgbClr val="000000"/>
                          </a:solidFill>
                          <a:latin typeface="Montserrat Classic"/>
                        </a:rPr>
                        <a:t>31.54</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720090">
                <a:tc>
                  <a:txBody>
                    <a:bodyPr/>
                    <a:lstStyle/>
                    <a:p>
                      <a:pPr algn="ctr">
                        <a:lnSpc>
                          <a:spcPts val="2239"/>
                        </a:lnSpc>
                        <a:defRPr/>
                      </a:pPr>
                      <a:r>
                        <a:rPr lang="en-US" sz="1599">
                          <a:solidFill>
                            <a:srgbClr val="000000"/>
                          </a:solidFill>
                          <a:latin typeface="Montserrat Classic"/>
                        </a:rPr>
                        <a:t>CNN-RNN-AE</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ctr">
                        <a:lnSpc>
                          <a:spcPts val="2239"/>
                        </a:lnSpc>
                        <a:defRPr/>
                      </a:pPr>
                      <a:r>
                        <a:rPr lang="en-US" sz="1599" dirty="0">
                          <a:solidFill>
                            <a:srgbClr val="000000"/>
                          </a:solidFill>
                          <a:latin typeface="Montserrat Classic"/>
                        </a:rPr>
                        <a:t>31.4</a:t>
                      </a:r>
                      <a:endParaRPr lang="en-US" sz="1100" dirty="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15" name="TextBox 15"/>
          <p:cNvSpPr txBox="1"/>
          <p:nvPr/>
        </p:nvSpPr>
        <p:spPr>
          <a:xfrm>
            <a:off x="1625542" y="5319747"/>
            <a:ext cx="7277650" cy="401383"/>
          </a:xfrm>
          <a:prstGeom prst="rect">
            <a:avLst/>
          </a:prstGeom>
        </p:spPr>
        <p:txBody>
          <a:bodyPr lIns="0" tIns="0" rIns="0" bIns="0" rtlCol="0" anchor="t">
            <a:spAutoFit/>
          </a:bodyPr>
          <a:lstStyle/>
          <a:p>
            <a:pPr>
              <a:lnSpc>
                <a:spcPts val="3322"/>
              </a:lnSpc>
            </a:pPr>
            <a:r>
              <a:rPr lang="en-US" sz="2215" spc="44">
                <a:solidFill>
                  <a:srgbClr val="000000"/>
                </a:solidFill>
                <a:latin typeface="Montserrat Light"/>
              </a:rPr>
              <a:t>Results of VariousArchitectures on CIFARDataset</a:t>
            </a: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CC58"/>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1130300" y="4552950"/>
            <a:ext cx="2237946" cy="2001653"/>
            <a:chOff x="0" y="0"/>
            <a:chExt cx="5732310" cy="5126990"/>
          </a:xfrm>
        </p:grpSpPr>
        <p:sp>
          <p:nvSpPr>
            <p:cNvPr id="3" name="Freeform 3"/>
            <p:cNvSpPr/>
            <p:nvPr/>
          </p:nvSpPr>
          <p:spPr>
            <a:xfrm>
              <a:off x="0" y="0"/>
              <a:ext cx="5732310" cy="5126990"/>
            </a:xfrm>
            <a:custGeom>
              <a:avLst/>
              <a:gdLst/>
              <a:ahLst/>
              <a:cxnLst/>
              <a:rect l="l" t="t" r="r" b="b"/>
              <a:pathLst>
                <a:path w="5732310" h="5126990">
                  <a:moveTo>
                    <a:pt x="2910370" y="0"/>
                  </a:moveTo>
                  <a:lnTo>
                    <a:pt x="0" y="0"/>
                  </a:lnTo>
                  <a:lnTo>
                    <a:pt x="2821940" y="2564130"/>
                  </a:lnTo>
                  <a:lnTo>
                    <a:pt x="0" y="5126990"/>
                  </a:lnTo>
                  <a:lnTo>
                    <a:pt x="2910370" y="5126990"/>
                  </a:lnTo>
                  <a:lnTo>
                    <a:pt x="5732310" y="2564130"/>
                  </a:lnTo>
                  <a:close/>
                </a:path>
              </a:pathLst>
            </a:custGeom>
            <a:solidFill>
              <a:srgbClr val="F2F2F2"/>
            </a:solidFill>
          </p:spPr>
        </p:sp>
      </p:grpSp>
      <p:grpSp>
        <p:nvGrpSpPr>
          <p:cNvPr id="4" name="Group 4"/>
          <p:cNvGrpSpPr/>
          <p:nvPr/>
        </p:nvGrpSpPr>
        <p:grpSpPr>
          <a:xfrm rot="-5400000">
            <a:off x="946150" y="6477000"/>
            <a:ext cx="875675" cy="787223"/>
            <a:chOff x="0" y="0"/>
            <a:chExt cx="5732310" cy="5126990"/>
          </a:xfrm>
        </p:grpSpPr>
        <p:sp>
          <p:nvSpPr>
            <p:cNvPr id="5" name="Freeform 5"/>
            <p:cNvSpPr/>
            <p:nvPr/>
          </p:nvSpPr>
          <p:spPr>
            <a:xfrm>
              <a:off x="0" y="0"/>
              <a:ext cx="5732310" cy="5126990"/>
            </a:xfrm>
            <a:custGeom>
              <a:avLst/>
              <a:gdLst/>
              <a:ahLst/>
              <a:cxnLst/>
              <a:rect l="l" t="t" r="r" b="b"/>
              <a:pathLst>
                <a:path w="5732310" h="5126990">
                  <a:moveTo>
                    <a:pt x="2910370" y="0"/>
                  </a:moveTo>
                  <a:lnTo>
                    <a:pt x="0" y="0"/>
                  </a:lnTo>
                  <a:lnTo>
                    <a:pt x="2821940" y="2564130"/>
                  </a:lnTo>
                  <a:lnTo>
                    <a:pt x="0" y="5126990"/>
                  </a:lnTo>
                  <a:lnTo>
                    <a:pt x="2910370" y="5126990"/>
                  </a:lnTo>
                  <a:lnTo>
                    <a:pt x="5732310" y="2564130"/>
                  </a:lnTo>
                  <a:close/>
                </a:path>
              </a:pathLst>
            </a:custGeom>
            <a:solidFill>
              <a:srgbClr val="FF7477"/>
            </a:solidFill>
          </p:spPr>
        </p:sp>
      </p:grpSp>
      <p:grpSp>
        <p:nvGrpSpPr>
          <p:cNvPr id="6" name="Group 6"/>
          <p:cNvGrpSpPr/>
          <p:nvPr/>
        </p:nvGrpSpPr>
        <p:grpSpPr>
          <a:xfrm rot="-5400000">
            <a:off x="368300" y="4044950"/>
            <a:ext cx="594883" cy="534533"/>
            <a:chOff x="0" y="0"/>
            <a:chExt cx="5732310" cy="5126990"/>
          </a:xfrm>
        </p:grpSpPr>
        <p:sp>
          <p:nvSpPr>
            <p:cNvPr id="7" name="Freeform 7"/>
            <p:cNvSpPr/>
            <p:nvPr/>
          </p:nvSpPr>
          <p:spPr>
            <a:xfrm>
              <a:off x="0" y="0"/>
              <a:ext cx="5732310" cy="5126990"/>
            </a:xfrm>
            <a:custGeom>
              <a:avLst/>
              <a:gdLst/>
              <a:ahLst/>
              <a:cxnLst/>
              <a:rect l="l" t="t" r="r" b="b"/>
              <a:pathLst>
                <a:path w="5732310" h="5126990">
                  <a:moveTo>
                    <a:pt x="2910370" y="0"/>
                  </a:moveTo>
                  <a:lnTo>
                    <a:pt x="0" y="0"/>
                  </a:lnTo>
                  <a:lnTo>
                    <a:pt x="2821940" y="2564130"/>
                  </a:lnTo>
                  <a:lnTo>
                    <a:pt x="0" y="5126990"/>
                  </a:lnTo>
                  <a:lnTo>
                    <a:pt x="2910370" y="5126990"/>
                  </a:lnTo>
                  <a:lnTo>
                    <a:pt x="5732310" y="2564130"/>
                  </a:lnTo>
                  <a:close/>
                </a:path>
              </a:pathLst>
            </a:custGeom>
            <a:solidFill>
              <a:srgbClr val="4CB8B4"/>
            </a:solidFill>
          </p:spPr>
        </p:sp>
      </p:grpSp>
      <p:grpSp>
        <p:nvGrpSpPr>
          <p:cNvPr id="8" name="Group 8"/>
          <p:cNvGrpSpPr/>
          <p:nvPr/>
        </p:nvGrpSpPr>
        <p:grpSpPr>
          <a:xfrm rot="-5400000">
            <a:off x="-120650" y="-990600"/>
            <a:ext cx="2237946" cy="2001653"/>
            <a:chOff x="0" y="0"/>
            <a:chExt cx="5732310" cy="5126990"/>
          </a:xfrm>
        </p:grpSpPr>
        <p:sp>
          <p:nvSpPr>
            <p:cNvPr id="9" name="Freeform 9"/>
            <p:cNvSpPr/>
            <p:nvPr/>
          </p:nvSpPr>
          <p:spPr>
            <a:xfrm>
              <a:off x="0" y="0"/>
              <a:ext cx="5732310" cy="5126990"/>
            </a:xfrm>
            <a:custGeom>
              <a:avLst/>
              <a:gdLst/>
              <a:ahLst/>
              <a:cxnLst/>
              <a:rect l="l" t="t" r="r" b="b"/>
              <a:pathLst>
                <a:path w="5732310" h="5126990">
                  <a:moveTo>
                    <a:pt x="2910370" y="0"/>
                  </a:moveTo>
                  <a:lnTo>
                    <a:pt x="0" y="0"/>
                  </a:lnTo>
                  <a:lnTo>
                    <a:pt x="2821940" y="2564130"/>
                  </a:lnTo>
                  <a:lnTo>
                    <a:pt x="0" y="5126990"/>
                  </a:lnTo>
                  <a:lnTo>
                    <a:pt x="2910370" y="5126990"/>
                  </a:lnTo>
                  <a:lnTo>
                    <a:pt x="5732310" y="2564130"/>
                  </a:lnTo>
                  <a:close/>
                </a:path>
              </a:pathLst>
            </a:custGeom>
            <a:solidFill>
              <a:srgbClr val="F2F2F2"/>
            </a:solidFill>
          </p:spPr>
        </p:sp>
      </p:grpSp>
      <p:grpSp>
        <p:nvGrpSpPr>
          <p:cNvPr id="10" name="Group 10"/>
          <p:cNvGrpSpPr/>
          <p:nvPr/>
        </p:nvGrpSpPr>
        <p:grpSpPr>
          <a:xfrm rot="-5400000">
            <a:off x="1225550" y="1016000"/>
            <a:ext cx="594883" cy="534533"/>
            <a:chOff x="0" y="0"/>
            <a:chExt cx="5732310" cy="5126990"/>
          </a:xfrm>
        </p:grpSpPr>
        <p:sp>
          <p:nvSpPr>
            <p:cNvPr id="11" name="Freeform 11"/>
            <p:cNvSpPr/>
            <p:nvPr/>
          </p:nvSpPr>
          <p:spPr>
            <a:xfrm>
              <a:off x="0" y="0"/>
              <a:ext cx="5732310" cy="5126990"/>
            </a:xfrm>
            <a:custGeom>
              <a:avLst/>
              <a:gdLst/>
              <a:ahLst/>
              <a:cxnLst/>
              <a:rect l="l" t="t" r="r" b="b"/>
              <a:pathLst>
                <a:path w="5732310" h="5126990">
                  <a:moveTo>
                    <a:pt x="2910370" y="0"/>
                  </a:moveTo>
                  <a:lnTo>
                    <a:pt x="0" y="0"/>
                  </a:lnTo>
                  <a:lnTo>
                    <a:pt x="2821940" y="2564130"/>
                  </a:lnTo>
                  <a:lnTo>
                    <a:pt x="0" y="5126990"/>
                  </a:lnTo>
                  <a:lnTo>
                    <a:pt x="2910370" y="5126990"/>
                  </a:lnTo>
                  <a:lnTo>
                    <a:pt x="5732310" y="2564130"/>
                  </a:lnTo>
                  <a:close/>
                </a:path>
              </a:pathLst>
            </a:custGeom>
            <a:solidFill>
              <a:srgbClr val="4CB8B4"/>
            </a:solidFill>
          </p:spPr>
        </p:sp>
      </p:grpSp>
      <p:grpSp>
        <p:nvGrpSpPr>
          <p:cNvPr id="12" name="Group 12"/>
          <p:cNvGrpSpPr/>
          <p:nvPr/>
        </p:nvGrpSpPr>
        <p:grpSpPr>
          <a:xfrm rot="-5400000">
            <a:off x="-454025" y="1981200"/>
            <a:ext cx="875675" cy="787223"/>
            <a:chOff x="0" y="0"/>
            <a:chExt cx="5732310" cy="5126990"/>
          </a:xfrm>
        </p:grpSpPr>
        <p:sp>
          <p:nvSpPr>
            <p:cNvPr id="13" name="Freeform 13"/>
            <p:cNvSpPr/>
            <p:nvPr/>
          </p:nvSpPr>
          <p:spPr>
            <a:xfrm>
              <a:off x="0" y="0"/>
              <a:ext cx="5732310" cy="5126990"/>
            </a:xfrm>
            <a:custGeom>
              <a:avLst/>
              <a:gdLst/>
              <a:ahLst/>
              <a:cxnLst/>
              <a:rect l="l" t="t" r="r" b="b"/>
              <a:pathLst>
                <a:path w="5732310" h="5126990">
                  <a:moveTo>
                    <a:pt x="2910370" y="0"/>
                  </a:moveTo>
                  <a:lnTo>
                    <a:pt x="0" y="0"/>
                  </a:lnTo>
                  <a:lnTo>
                    <a:pt x="2821940" y="2564130"/>
                  </a:lnTo>
                  <a:lnTo>
                    <a:pt x="0" y="5126990"/>
                  </a:lnTo>
                  <a:lnTo>
                    <a:pt x="2910370" y="5126990"/>
                  </a:lnTo>
                  <a:lnTo>
                    <a:pt x="5732310" y="2564130"/>
                  </a:lnTo>
                  <a:close/>
                </a:path>
              </a:pathLst>
            </a:custGeom>
            <a:solidFill>
              <a:srgbClr val="FF7477"/>
            </a:solidFill>
          </p:spPr>
        </p:sp>
      </p:grpSp>
      <p:graphicFrame>
        <p:nvGraphicFramePr>
          <p:cNvPr id="14" name="Table 14"/>
          <p:cNvGraphicFramePr>
            <a:graphicFrameLocks noGrp="1"/>
          </p:cNvGraphicFramePr>
          <p:nvPr>
            <p:extLst>
              <p:ext uri="{D42A27DB-BD31-4B8C-83A1-F6EECF244321}">
                <p14:modId xmlns:p14="http://schemas.microsoft.com/office/powerpoint/2010/main" val="661828432"/>
              </p:ext>
            </p:extLst>
          </p:nvPr>
        </p:nvGraphicFramePr>
        <p:xfrm>
          <a:off x="1999149" y="1580708"/>
          <a:ext cx="6552978" cy="3219450"/>
        </p:xfrm>
        <a:graphic>
          <a:graphicData uri="http://schemas.openxmlformats.org/drawingml/2006/table">
            <a:tbl>
              <a:tblPr/>
              <a:tblGrid>
                <a:gridCol w="2184326">
                  <a:extLst>
                    <a:ext uri="{9D8B030D-6E8A-4147-A177-3AD203B41FA5}">
                      <a16:colId xmlns:a16="http://schemas.microsoft.com/office/drawing/2014/main" val="20000"/>
                    </a:ext>
                  </a:extLst>
                </a:gridCol>
                <a:gridCol w="2184326">
                  <a:extLst>
                    <a:ext uri="{9D8B030D-6E8A-4147-A177-3AD203B41FA5}">
                      <a16:colId xmlns:a16="http://schemas.microsoft.com/office/drawing/2014/main" val="20001"/>
                    </a:ext>
                  </a:extLst>
                </a:gridCol>
                <a:gridCol w="2184326">
                  <a:extLst>
                    <a:ext uri="{9D8B030D-6E8A-4147-A177-3AD203B41FA5}">
                      <a16:colId xmlns:a16="http://schemas.microsoft.com/office/drawing/2014/main" val="20002"/>
                    </a:ext>
                  </a:extLst>
                </a:gridCol>
              </a:tblGrid>
              <a:tr h="536575">
                <a:tc>
                  <a:txBody>
                    <a:bodyPr/>
                    <a:lstStyle/>
                    <a:p>
                      <a:pPr algn="ctr">
                        <a:lnSpc>
                          <a:spcPts val="2239"/>
                        </a:lnSpc>
                        <a:defRPr/>
                      </a:pPr>
                      <a:r>
                        <a:rPr lang="en-US" sz="1599">
                          <a:solidFill>
                            <a:srgbClr val="000000"/>
                          </a:solidFill>
                          <a:latin typeface="Montserrat Classic"/>
                        </a:rPr>
                        <a:t>Method</a:t>
                      </a:r>
                      <a:endParaRPr lang="en-US" sz="1100"/>
                    </a:p>
                  </a:txBody>
                  <a:tcPr marL="104775" marR="104775" marT="104775" marB="1047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239"/>
                        </a:lnSpc>
                        <a:defRPr/>
                      </a:pPr>
                      <a:r>
                        <a:rPr lang="en-US" sz="1599">
                          <a:solidFill>
                            <a:srgbClr val="000000"/>
                          </a:solidFill>
                          <a:latin typeface="Montserrat Classic"/>
                        </a:rPr>
                        <a:t>PSNR</a:t>
                      </a:r>
                      <a:endParaRPr lang="en-US" sz="1100"/>
                    </a:p>
                  </a:txBody>
                  <a:tcPr marL="104775" marR="104775" marT="104775" marB="1047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239"/>
                        </a:lnSpc>
                        <a:defRPr/>
                      </a:pPr>
                      <a:r>
                        <a:rPr lang="en-US" sz="1599">
                          <a:solidFill>
                            <a:srgbClr val="000000"/>
                          </a:solidFill>
                          <a:latin typeface="Montserrat Classic"/>
                        </a:rPr>
                        <a:t>SSIM</a:t>
                      </a:r>
                      <a:endParaRPr lang="en-US" sz="1100"/>
                    </a:p>
                  </a:txBody>
                  <a:tcPr marL="104775" marR="104775" marT="104775" marB="1047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536575">
                <a:tc>
                  <a:txBody>
                    <a:bodyPr/>
                    <a:lstStyle/>
                    <a:p>
                      <a:pPr algn="ctr">
                        <a:lnSpc>
                          <a:spcPts val="2239"/>
                        </a:lnSpc>
                        <a:defRPr/>
                      </a:pPr>
                      <a:r>
                        <a:rPr lang="en-US" sz="1599">
                          <a:solidFill>
                            <a:srgbClr val="000000"/>
                          </a:solidFill>
                          <a:latin typeface="Montserrat Classic"/>
                        </a:rPr>
                        <a:t>JPEG-2000</a:t>
                      </a:r>
                      <a:endParaRPr lang="en-US" sz="1100"/>
                    </a:p>
                  </a:txBody>
                  <a:tcPr marL="104775" marR="104775" marT="104775" marB="1047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239"/>
                        </a:lnSpc>
                        <a:defRPr/>
                      </a:pPr>
                      <a:r>
                        <a:rPr lang="en-US" sz="1599">
                          <a:solidFill>
                            <a:srgbClr val="000000"/>
                          </a:solidFill>
                          <a:latin typeface="Montserrat Classic"/>
                        </a:rPr>
                        <a:t>36.1</a:t>
                      </a:r>
                      <a:endParaRPr lang="en-US" sz="1100"/>
                    </a:p>
                  </a:txBody>
                  <a:tcPr marL="104775" marR="104775" marT="104775" marB="1047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239"/>
                        </a:lnSpc>
                        <a:defRPr/>
                      </a:pPr>
                      <a:r>
                        <a:rPr lang="en-US" sz="1599">
                          <a:solidFill>
                            <a:srgbClr val="000000"/>
                          </a:solidFill>
                          <a:latin typeface="Montserrat Classic"/>
                        </a:rPr>
                        <a:t>0.993</a:t>
                      </a:r>
                      <a:endParaRPr lang="en-US" sz="1100"/>
                    </a:p>
                  </a:txBody>
                  <a:tcPr marL="104775" marR="104775" marT="104775" marB="1047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536575">
                <a:tc>
                  <a:txBody>
                    <a:bodyPr/>
                    <a:lstStyle/>
                    <a:p>
                      <a:pPr algn="ctr">
                        <a:lnSpc>
                          <a:spcPts val="2239"/>
                        </a:lnSpc>
                        <a:defRPr/>
                      </a:pPr>
                      <a:r>
                        <a:rPr lang="en-US" sz="1599">
                          <a:solidFill>
                            <a:srgbClr val="000000"/>
                          </a:solidFill>
                          <a:latin typeface="Montserrat Classic"/>
                        </a:rPr>
                        <a:t>CNN-AE-FT</a:t>
                      </a:r>
                      <a:endParaRPr lang="en-US" sz="1100"/>
                    </a:p>
                  </a:txBody>
                  <a:tcPr marL="104775" marR="104775" marT="104775" marB="1047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239"/>
                        </a:lnSpc>
                        <a:defRPr/>
                      </a:pPr>
                      <a:r>
                        <a:rPr lang="en-US" sz="1599">
                          <a:solidFill>
                            <a:srgbClr val="000000"/>
                          </a:solidFill>
                          <a:latin typeface="Montserrat Classic"/>
                        </a:rPr>
                        <a:t>33.9</a:t>
                      </a:r>
                      <a:endParaRPr lang="en-US" sz="1100"/>
                    </a:p>
                  </a:txBody>
                  <a:tcPr marL="104775" marR="104775" marT="104775" marB="1047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239"/>
                        </a:lnSpc>
                        <a:defRPr/>
                      </a:pPr>
                      <a:r>
                        <a:rPr lang="en-US" sz="1599">
                          <a:solidFill>
                            <a:srgbClr val="000000"/>
                          </a:solidFill>
                          <a:latin typeface="Montserrat Classic"/>
                        </a:rPr>
                        <a:t>0.99</a:t>
                      </a:r>
                      <a:endParaRPr lang="en-US" sz="1100"/>
                    </a:p>
                  </a:txBody>
                  <a:tcPr marL="104775" marR="104775" marT="104775" marB="1047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536575">
                <a:tc>
                  <a:txBody>
                    <a:bodyPr/>
                    <a:lstStyle/>
                    <a:p>
                      <a:pPr algn="ctr">
                        <a:lnSpc>
                          <a:spcPts val="2239"/>
                        </a:lnSpc>
                        <a:defRPr/>
                      </a:pPr>
                      <a:r>
                        <a:rPr lang="en-US" sz="1599" dirty="0" smtClean="0">
                          <a:solidFill>
                            <a:srgbClr val="000000"/>
                          </a:solidFill>
                          <a:latin typeface="Montserrat Classic"/>
                        </a:rPr>
                        <a:t>GAN</a:t>
                      </a:r>
                      <a:endParaRPr lang="en-US" sz="1100" dirty="0"/>
                    </a:p>
                  </a:txBody>
                  <a:tcPr marL="104775" marR="104775" marT="104775" marB="1047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239"/>
                        </a:lnSpc>
                        <a:defRPr/>
                      </a:pPr>
                      <a:r>
                        <a:rPr lang="en-US" sz="1599">
                          <a:solidFill>
                            <a:srgbClr val="000000"/>
                          </a:solidFill>
                          <a:latin typeface="Montserrat Classic"/>
                        </a:rPr>
                        <a:t>32.53</a:t>
                      </a:r>
                      <a:endParaRPr lang="en-US" sz="1100"/>
                    </a:p>
                  </a:txBody>
                  <a:tcPr marL="104775" marR="104775" marT="104775" marB="1047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239"/>
                        </a:lnSpc>
                        <a:defRPr/>
                      </a:pPr>
                      <a:r>
                        <a:rPr lang="en-US" sz="1599">
                          <a:solidFill>
                            <a:srgbClr val="000000"/>
                          </a:solidFill>
                          <a:latin typeface="Montserrat Classic"/>
                        </a:rPr>
                        <a:t>0.987</a:t>
                      </a:r>
                      <a:endParaRPr lang="en-US" sz="1100"/>
                    </a:p>
                  </a:txBody>
                  <a:tcPr marL="104775" marR="104775" marT="104775" marB="1047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536575">
                <a:tc>
                  <a:txBody>
                    <a:bodyPr/>
                    <a:lstStyle/>
                    <a:p>
                      <a:pPr algn="ctr">
                        <a:lnSpc>
                          <a:spcPts val="2239"/>
                        </a:lnSpc>
                        <a:defRPr/>
                      </a:pPr>
                      <a:r>
                        <a:rPr lang="en-US" sz="1599">
                          <a:solidFill>
                            <a:srgbClr val="000000"/>
                          </a:solidFill>
                          <a:latin typeface="Montserrat Classic"/>
                        </a:rPr>
                        <a:t>JPEG</a:t>
                      </a:r>
                      <a:endParaRPr lang="en-US" sz="1100"/>
                    </a:p>
                  </a:txBody>
                  <a:tcPr marL="104775" marR="104775" marT="104775" marB="1047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239"/>
                        </a:lnSpc>
                        <a:defRPr/>
                      </a:pPr>
                      <a:r>
                        <a:rPr lang="en-US" sz="1599">
                          <a:solidFill>
                            <a:srgbClr val="000000"/>
                          </a:solidFill>
                          <a:latin typeface="Montserrat Classic"/>
                        </a:rPr>
                        <a:t>33.2</a:t>
                      </a:r>
                      <a:endParaRPr lang="en-US" sz="1100"/>
                    </a:p>
                  </a:txBody>
                  <a:tcPr marL="104775" marR="104775" marT="104775" marB="1047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239"/>
                        </a:lnSpc>
                        <a:defRPr/>
                      </a:pPr>
                      <a:r>
                        <a:rPr lang="en-US" sz="1599">
                          <a:solidFill>
                            <a:srgbClr val="000000"/>
                          </a:solidFill>
                          <a:latin typeface="Montserrat Classic"/>
                        </a:rPr>
                        <a:t>0.986</a:t>
                      </a:r>
                      <a:endParaRPr lang="en-US" sz="1100"/>
                    </a:p>
                  </a:txBody>
                  <a:tcPr marL="104775" marR="104775" marT="104775" marB="1047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536575">
                <a:tc>
                  <a:txBody>
                    <a:bodyPr/>
                    <a:lstStyle/>
                    <a:p>
                      <a:pPr algn="ctr">
                        <a:lnSpc>
                          <a:spcPts val="2239"/>
                        </a:lnSpc>
                        <a:defRPr/>
                      </a:pPr>
                      <a:r>
                        <a:rPr lang="en-US" sz="1599">
                          <a:solidFill>
                            <a:srgbClr val="000000"/>
                          </a:solidFill>
                          <a:latin typeface="Montserrat Classic"/>
                        </a:rPr>
                        <a:t>CNN-RNN-AE</a:t>
                      </a:r>
                      <a:endParaRPr lang="en-US" sz="1100"/>
                    </a:p>
                  </a:txBody>
                  <a:tcPr marL="104775" marR="104775" marT="104775" marB="1047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239"/>
                        </a:lnSpc>
                        <a:defRPr/>
                      </a:pPr>
                      <a:r>
                        <a:rPr lang="en-US" sz="1599">
                          <a:solidFill>
                            <a:srgbClr val="000000"/>
                          </a:solidFill>
                          <a:latin typeface="Montserrat Classic"/>
                        </a:rPr>
                        <a:t>30.2</a:t>
                      </a:r>
                      <a:endParaRPr lang="en-US" sz="1100"/>
                    </a:p>
                  </a:txBody>
                  <a:tcPr marL="104775" marR="104775" marT="104775" marB="1047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239"/>
                        </a:lnSpc>
                        <a:defRPr/>
                      </a:pPr>
                      <a:r>
                        <a:rPr lang="en-US" sz="1599" dirty="0">
                          <a:solidFill>
                            <a:srgbClr val="000000"/>
                          </a:solidFill>
                          <a:latin typeface="Montserrat Classic"/>
                        </a:rPr>
                        <a:t>0.972</a:t>
                      </a:r>
                      <a:endParaRPr lang="en-US" sz="1100" dirty="0"/>
                    </a:p>
                  </a:txBody>
                  <a:tcPr marL="104775" marR="104775" marT="104775" marB="1047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
        <p:nvSpPr>
          <p:cNvPr id="15" name="TextBox 15"/>
          <p:cNvSpPr txBox="1"/>
          <p:nvPr/>
        </p:nvSpPr>
        <p:spPr>
          <a:xfrm>
            <a:off x="1999149" y="5152393"/>
            <a:ext cx="7277650" cy="401383"/>
          </a:xfrm>
          <a:prstGeom prst="rect">
            <a:avLst/>
          </a:prstGeom>
        </p:spPr>
        <p:txBody>
          <a:bodyPr lIns="0" tIns="0" rIns="0" bIns="0" rtlCol="0" anchor="t">
            <a:spAutoFit/>
          </a:bodyPr>
          <a:lstStyle/>
          <a:p>
            <a:pPr>
              <a:lnSpc>
                <a:spcPts val="3322"/>
              </a:lnSpc>
            </a:pPr>
            <a:r>
              <a:rPr lang="en-US" sz="2215" spc="44">
                <a:solidFill>
                  <a:srgbClr val="000000"/>
                </a:solidFill>
                <a:latin typeface="Montserrat Light"/>
              </a:rPr>
              <a:t>Results of VariousArchitectures on HR Dataset</a:t>
            </a: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2" name="AutoShape 2"/>
          <p:cNvSpPr/>
          <p:nvPr/>
        </p:nvSpPr>
        <p:spPr>
          <a:xfrm>
            <a:off x="0" y="0"/>
            <a:ext cx="9753600" cy="7315200"/>
          </a:xfrm>
          <a:prstGeom prst="rect">
            <a:avLst/>
          </a:prstGeom>
          <a:solidFill>
            <a:srgbClr val="F2F2F2"/>
          </a:solidFill>
        </p:spPr>
      </p:sp>
      <p:sp>
        <p:nvSpPr>
          <p:cNvPr id="3" name="TextBox 3"/>
          <p:cNvSpPr txBox="1"/>
          <p:nvPr/>
        </p:nvSpPr>
        <p:spPr>
          <a:xfrm>
            <a:off x="5059973" y="1840216"/>
            <a:ext cx="4003915" cy="1905614"/>
          </a:xfrm>
          <a:prstGeom prst="rect">
            <a:avLst/>
          </a:prstGeom>
        </p:spPr>
        <p:txBody>
          <a:bodyPr lIns="0" tIns="0" rIns="0" bIns="0" rtlCol="0" anchor="t">
            <a:spAutoFit/>
          </a:bodyPr>
          <a:lstStyle/>
          <a:p>
            <a:pPr>
              <a:lnSpc>
                <a:spcPts val="8706"/>
              </a:lnSpc>
            </a:pPr>
            <a:r>
              <a:rPr lang="en-US" sz="8975" spc="179">
                <a:solidFill>
                  <a:srgbClr val="4CB8B4"/>
                </a:solidFill>
                <a:latin typeface="Montserrat Classic Bold"/>
              </a:rPr>
              <a:t>thank you!</a:t>
            </a:r>
          </a:p>
        </p:txBody>
      </p:sp>
      <p:grpSp>
        <p:nvGrpSpPr>
          <p:cNvPr id="4" name="Group 4"/>
          <p:cNvGrpSpPr/>
          <p:nvPr/>
        </p:nvGrpSpPr>
        <p:grpSpPr>
          <a:xfrm rot="-5400000">
            <a:off x="-269631" y="4853354"/>
            <a:ext cx="2760958" cy="2230528"/>
            <a:chOff x="0" y="0"/>
            <a:chExt cx="6346308" cy="5126990"/>
          </a:xfrm>
        </p:grpSpPr>
        <p:sp>
          <p:nvSpPr>
            <p:cNvPr id="5" name="Freeform 5"/>
            <p:cNvSpPr/>
            <p:nvPr/>
          </p:nvSpPr>
          <p:spPr>
            <a:xfrm>
              <a:off x="0" y="0"/>
              <a:ext cx="6346308" cy="5126990"/>
            </a:xfrm>
            <a:custGeom>
              <a:avLst/>
              <a:gdLst/>
              <a:ahLst/>
              <a:cxnLst/>
              <a:rect l="l" t="t" r="r" b="b"/>
              <a:pathLst>
                <a:path w="6346308" h="5126990">
                  <a:moveTo>
                    <a:pt x="3524367" y="0"/>
                  </a:moveTo>
                  <a:lnTo>
                    <a:pt x="0" y="0"/>
                  </a:lnTo>
                  <a:lnTo>
                    <a:pt x="2821940" y="2564130"/>
                  </a:lnTo>
                  <a:lnTo>
                    <a:pt x="0" y="5126990"/>
                  </a:lnTo>
                  <a:lnTo>
                    <a:pt x="3524367" y="5126990"/>
                  </a:lnTo>
                  <a:lnTo>
                    <a:pt x="6346308" y="2564130"/>
                  </a:lnTo>
                  <a:close/>
                </a:path>
              </a:pathLst>
            </a:custGeom>
            <a:solidFill>
              <a:srgbClr val="FFCC58"/>
            </a:solidFill>
          </p:spPr>
        </p:sp>
      </p:grpSp>
      <p:grpSp>
        <p:nvGrpSpPr>
          <p:cNvPr id="6" name="Group 6"/>
          <p:cNvGrpSpPr/>
          <p:nvPr/>
        </p:nvGrpSpPr>
        <p:grpSpPr>
          <a:xfrm rot="-5400000">
            <a:off x="820615" y="6060831"/>
            <a:ext cx="2760958" cy="2230528"/>
            <a:chOff x="0" y="0"/>
            <a:chExt cx="6346308" cy="5126990"/>
          </a:xfrm>
        </p:grpSpPr>
        <p:sp>
          <p:nvSpPr>
            <p:cNvPr id="7" name="Freeform 7"/>
            <p:cNvSpPr/>
            <p:nvPr/>
          </p:nvSpPr>
          <p:spPr>
            <a:xfrm>
              <a:off x="0" y="0"/>
              <a:ext cx="6346308" cy="5126990"/>
            </a:xfrm>
            <a:custGeom>
              <a:avLst/>
              <a:gdLst/>
              <a:ahLst/>
              <a:cxnLst/>
              <a:rect l="l" t="t" r="r" b="b"/>
              <a:pathLst>
                <a:path w="6346308" h="5126990">
                  <a:moveTo>
                    <a:pt x="3524367" y="0"/>
                  </a:moveTo>
                  <a:lnTo>
                    <a:pt x="0" y="0"/>
                  </a:lnTo>
                  <a:lnTo>
                    <a:pt x="2821940" y="2564130"/>
                  </a:lnTo>
                  <a:lnTo>
                    <a:pt x="0" y="5126990"/>
                  </a:lnTo>
                  <a:lnTo>
                    <a:pt x="3524367" y="5126990"/>
                  </a:lnTo>
                  <a:lnTo>
                    <a:pt x="6346308" y="2564130"/>
                  </a:lnTo>
                  <a:close/>
                </a:path>
              </a:pathLst>
            </a:custGeom>
            <a:solidFill>
              <a:srgbClr val="4CB8B4"/>
            </a:solidFill>
          </p:spPr>
        </p:sp>
      </p:grpSp>
      <p:grpSp>
        <p:nvGrpSpPr>
          <p:cNvPr id="8" name="Group 8"/>
          <p:cNvGrpSpPr/>
          <p:nvPr/>
        </p:nvGrpSpPr>
        <p:grpSpPr>
          <a:xfrm rot="-5400000">
            <a:off x="2162908" y="4355123"/>
            <a:ext cx="1754685" cy="1409275"/>
            <a:chOff x="0" y="0"/>
            <a:chExt cx="6383700" cy="5126990"/>
          </a:xfrm>
        </p:grpSpPr>
        <p:sp>
          <p:nvSpPr>
            <p:cNvPr id="9" name="Freeform 9"/>
            <p:cNvSpPr/>
            <p:nvPr/>
          </p:nvSpPr>
          <p:spPr>
            <a:xfrm>
              <a:off x="0" y="0"/>
              <a:ext cx="6383700" cy="5126990"/>
            </a:xfrm>
            <a:custGeom>
              <a:avLst/>
              <a:gdLst/>
              <a:ahLst/>
              <a:cxnLst/>
              <a:rect l="l" t="t" r="r" b="b"/>
              <a:pathLst>
                <a:path w="6383700" h="5126990">
                  <a:moveTo>
                    <a:pt x="3561760" y="0"/>
                  </a:moveTo>
                  <a:lnTo>
                    <a:pt x="0" y="0"/>
                  </a:lnTo>
                  <a:lnTo>
                    <a:pt x="2821940" y="2564130"/>
                  </a:lnTo>
                  <a:lnTo>
                    <a:pt x="0" y="5126990"/>
                  </a:lnTo>
                  <a:lnTo>
                    <a:pt x="3561760" y="5126990"/>
                  </a:lnTo>
                  <a:lnTo>
                    <a:pt x="6383700" y="2564130"/>
                  </a:lnTo>
                  <a:close/>
                </a:path>
              </a:pathLst>
            </a:custGeom>
            <a:solidFill>
              <a:srgbClr val="FF7477"/>
            </a:solidFill>
          </p:spPr>
        </p:sp>
      </p:grpSp>
      <p:grpSp>
        <p:nvGrpSpPr>
          <p:cNvPr id="10" name="Group 10"/>
          <p:cNvGrpSpPr/>
          <p:nvPr/>
        </p:nvGrpSpPr>
        <p:grpSpPr>
          <a:xfrm rot="-5400000">
            <a:off x="2983523" y="3534508"/>
            <a:ext cx="714376" cy="568253"/>
            <a:chOff x="0" y="0"/>
            <a:chExt cx="6346308" cy="5126990"/>
          </a:xfrm>
        </p:grpSpPr>
        <p:sp>
          <p:nvSpPr>
            <p:cNvPr id="11" name="Freeform 11"/>
            <p:cNvSpPr/>
            <p:nvPr/>
          </p:nvSpPr>
          <p:spPr>
            <a:xfrm>
              <a:off x="0" y="0"/>
              <a:ext cx="6346308" cy="5126990"/>
            </a:xfrm>
            <a:custGeom>
              <a:avLst/>
              <a:gdLst/>
              <a:ahLst/>
              <a:cxnLst/>
              <a:rect l="l" t="t" r="r" b="b"/>
              <a:pathLst>
                <a:path w="6346308" h="5126990">
                  <a:moveTo>
                    <a:pt x="3524367" y="0"/>
                  </a:moveTo>
                  <a:lnTo>
                    <a:pt x="0" y="0"/>
                  </a:lnTo>
                  <a:lnTo>
                    <a:pt x="2821940" y="2564130"/>
                  </a:lnTo>
                  <a:lnTo>
                    <a:pt x="0" y="5126990"/>
                  </a:lnTo>
                  <a:lnTo>
                    <a:pt x="3524367" y="5126990"/>
                  </a:lnTo>
                  <a:lnTo>
                    <a:pt x="6346308" y="2564130"/>
                  </a:lnTo>
                  <a:close/>
                </a:path>
              </a:pathLst>
            </a:custGeom>
            <a:solidFill>
              <a:srgbClr val="FFCC58"/>
            </a:solidFill>
          </p:spPr>
        </p:sp>
      </p:grpSp>
      <p:grpSp>
        <p:nvGrpSpPr>
          <p:cNvPr id="12" name="Group 12"/>
          <p:cNvGrpSpPr/>
          <p:nvPr/>
        </p:nvGrpSpPr>
        <p:grpSpPr>
          <a:xfrm rot="-5400000">
            <a:off x="967154" y="3206262"/>
            <a:ext cx="1517551" cy="1223101"/>
            <a:chOff x="0" y="0"/>
            <a:chExt cx="6361360" cy="5126990"/>
          </a:xfrm>
        </p:grpSpPr>
        <p:sp>
          <p:nvSpPr>
            <p:cNvPr id="13" name="Freeform 13"/>
            <p:cNvSpPr/>
            <p:nvPr/>
          </p:nvSpPr>
          <p:spPr>
            <a:xfrm>
              <a:off x="0" y="0"/>
              <a:ext cx="6361360" cy="5126990"/>
            </a:xfrm>
            <a:custGeom>
              <a:avLst/>
              <a:gdLst/>
              <a:ahLst/>
              <a:cxnLst/>
              <a:rect l="l" t="t" r="r" b="b"/>
              <a:pathLst>
                <a:path w="6361360" h="5126990">
                  <a:moveTo>
                    <a:pt x="3539420" y="0"/>
                  </a:moveTo>
                  <a:lnTo>
                    <a:pt x="0" y="0"/>
                  </a:lnTo>
                  <a:lnTo>
                    <a:pt x="2821940" y="2564130"/>
                  </a:lnTo>
                  <a:lnTo>
                    <a:pt x="0" y="5126990"/>
                  </a:lnTo>
                  <a:lnTo>
                    <a:pt x="3539420" y="5126990"/>
                  </a:lnTo>
                  <a:lnTo>
                    <a:pt x="6361360" y="2564130"/>
                  </a:lnTo>
                  <a:close/>
                </a:path>
              </a:pathLst>
            </a:custGeom>
            <a:solidFill>
              <a:srgbClr val="4CB8B4"/>
            </a:solidFill>
          </p:spPr>
        </p:sp>
      </p:grpSp>
      <p:grpSp>
        <p:nvGrpSpPr>
          <p:cNvPr id="14" name="Group 14"/>
          <p:cNvGrpSpPr/>
          <p:nvPr/>
        </p:nvGrpSpPr>
        <p:grpSpPr>
          <a:xfrm rot="-5400000">
            <a:off x="-199292" y="1137138"/>
            <a:ext cx="2124365" cy="1708986"/>
            <a:chOff x="0" y="0"/>
            <a:chExt cx="6373228" cy="5126990"/>
          </a:xfrm>
        </p:grpSpPr>
        <p:sp>
          <p:nvSpPr>
            <p:cNvPr id="15" name="Freeform 15"/>
            <p:cNvSpPr/>
            <p:nvPr/>
          </p:nvSpPr>
          <p:spPr>
            <a:xfrm>
              <a:off x="0" y="0"/>
              <a:ext cx="6373228" cy="5126990"/>
            </a:xfrm>
            <a:custGeom>
              <a:avLst/>
              <a:gdLst/>
              <a:ahLst/>
              <a:cxnLst/>
              <a:rect l="l" t="t" r="r" b="b"/>
              <a:pathLst>
                <a:path w="6373228" h="5126990">
                  <a:moveTo>
                    <a:pt x="3551288" y="0"/>
                  </a:moveTo>
                  <a:lnTo>
                    <a:pt x="0" y="0"/>
                  </a:lnTo>
                  <a:lnTo>
                    <a:pt x="2821940" y="2564130"/>
                  </a:lnTo>
                  <a:lnTo>
                    <a:pt x="0" y="5126990"/>
                  </a:lnTo>
                  <a:lnTo>
                    <a:pt x="3551288" y="5126990"/>
                  </a:lnTo>
                  <a:lnTo>
                    <a:pt x="6373228" y="2564130"/>
                  </a:lnTo>
                  <a:close/>
                </a:path>
              </a:pathLst>
            </a:custGeom>
            <a:solidFill>
              <a:srgbClr val="FF7477"/>
            </a:solidFill>
          </p:spPr>
        </p:sp>
      </p:grpSp>
      <p:grpSp>
        <p:nvGrpSpPr>
          <p:cNvPr id="16" name="Group 16"/>
          <p:cNvGrpSpPr/>
          <p:nvPr/>
        </p:nvGrpSpPr>
        <p:grpSpPr>
          <a:xfrm rot="-5400000">
            <a:off x="1447800" y="-633046"/>
            <a:ext cx="2760958" cy="2230528"/>
            <a:chOff x="0" y="0"/>
            <a:chExt cx="6346308" cy="5126990"/>
          </a:xfrm>
        </p:grpSpPr>
        <p:sp>
          <p:nvSpPr>
            <p:cNvPr id="17" name="Freeform 17"/>
            <p:cNvSpPr/>
            <p:nvPr/>
          </p:nvSpPr>
          <p:spPr>
            <a:xfrm>
              <a:off x="0" y="0"/>
              <a:ext cx="6346308" cy="5126990"/>
            </a:xfrm>
            <a:custGeom>
              <a:avLst/>
              <a:gdLst/>
              <a:ahLst/>
              <a:cxnLst/>
              <a:rect l="l" t="t" r="r" b="b"/>
              <a:pathLst>
                <a:path w="6346308" h="5126990">
                  <a:moveTo>
                    <a:pt x="3524367" y="0"/>
                  </a:moveTo>
                  <a:lnTo>
                    <a:pt x="0" y="0"/>
                  </a:lnTo>
                  <a:lnTo>
                    <a:pt x="2821940" y="2564130"/>
                  </a:lnTo>
                  <a:lnTo>
                    <a:pt x="0" y="5126990"/>
                  </a:lnTo>
                  <a:lnTo>
                    <a:pt x="3524367" y="5126990"/>
                  </a:lnTo>
                  <a:lnTo>
                    <a:pt x="6346308" y="2564130"/>
                  </a:lnTo>
                  <a:close/>
                </a:path>
              </a:pathLst>
            </a:custGeom>
            <a:solidFill>
              <a:srgbClr val="FFCC58"/>
            </a:solidFill>
          </p:spPr>
        </p:sp>
      </p:grpSp>
      <p:grpSp>
        <p:nvGrpSpPr>
          <p:cNvPr id="18" name="Group 18"/>
          <p:cNvGrpSpPr/>
          <p:nvPr/>
        </p:nvGrpSpPr>
        <p:grpSpPr>
          <a:xfrm rot="-5400000">
            <a:off x="2602523" y="838200"/>
            <a:ext cx="1517551" cy="1223101"/>
            <a:chOff x="0" y="0"/>
            <a:chExt cx="6361360" cy="5126990"/>
          </a:xfrm>
        </p:grpSpPr>
        <p:sp>
          <p:nvSpPr>
            <p:cNvPr id="19" name="Freeform 19"/>
            <p:cNvSpPr/>
            <p:nvPr/>
          </p:nvSpPr>
          <p:spPr>
            <a:xfrm>
              <a:off x="0" y="0"/>
              <a:ext cx="6361360" cy="5126990"/>
            </a:xfrm>
            <a:custGeom>
              <a:avLst/>
              <a:gdLst/>
              <a:ahLst/>
              <a:cxnLst/>
              <a:rect l="l" t="t" r="r" b="b"/>
              <a:pathLst>
                <a:path w="6361360" h="5126990">
                  <a:moveTo>
                    <a:pt x="3539420" y="0"/>
                  </a:moveTo>
                  <a:lnTo>
                    <a:pt x="0" y="0"/>
                  </a:lnTo>
                  <a:lnTo>
                    <a:pt x="2821940" y="2564130"/>
                  </a:lnTo>
                  <a:lnTo>
                    <a:pt x="0" y="5126990"/>
                  </a:lnTo>
                  <a:lnTo>
                    <a:pt x="3539420" y="5126990"/>
                  </a:lnTo>
                  <a:lnTo>
                    <a:pt x="6361360" y="2564130"/>
                  </a:lnTo>
                  <a:close/>
                </a:path>
              </a:pathLst>
            </a:custGeom>
            <a:solidFill>
              <a:srgbClr val="4CB8B4"/>
            </a:solidFill>
          </p:spPr>
        </p:sp>
      </p:gr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2063119" cy="7315200"/>
            <a:chOff x="0" y="0"/>
            <a:chExt cx="2750825" cy="9753600"/>
          </a:xfrm>
        </p:grpSpPr>
        <p:pic>
          <p:nvPicPr>
            <p:cNvPr id="3" name="Picture 3"/>
            <p:cNvPicPr>
              <a:picLocks noChangeAspect="1"/>
            </p:cNvPicPr>
            <p:nvPr/>
          </p:nvPicPr>
          <p:blipFill>
            <a:blip r:embed="rId2">
              <a:alphaModFix amt="18000"/>
            </a:blip>
            <a:srcRect l="64346" r="16953"/>
            <a:stretch>
              <a:fillRect/>
            </a:stretch>
          </p:blipFill>
          <p:spPr>
            <a:xfrm>
              <a:off x="0" y="0"/>
              <a:ext cx="2750825" cy="9753600"/>
            </a:xfrm>
            <a:prstGeom prst="rect">
              <a:avLst/>
            </a:prstGeom>
          </p:spPr>
        </p:pic>
      </p:grpSp>
      <p:grpSp>
        <p:nvGrpSpPr>
          <p:cNvPr id="4" name="Group 4"/>
          <p:cNvGrpSpPr/>
          <p:nvPr/>
        </p:nvGrpSpPr>
        <p:grpSpPr>
          <a:xfrm>
            <a:off x="1312985" y="949569"/>
            <a:ext cx="1355605" cy="1091377"/>
            <a:chOff x="0" y="0"/>
            <a:chExt cx="6368356" cy="5126990"/>
          </a:xfrm>
        </p:grpSpPr>
        <p:sp>
          <p:nvSpPr>
            <p:cNvPr id="5" name="Freeform 5"/>
            <p:cNvSpPr/>
            <p:nvPr/>
          </p:nvSpPr>
          <p:spPr>
            <a:xfrm>
              <a:off x="0" y="0"/>
              <a:ext cx="6368356" cy="5126990"/>
            </a:xfrm>
            <a:custGeom>
              <a:avLst/>
              <a:gdLst/>
              <a:ahLst/>
              <a:cxnLst/>
              <a:rect l="l" t="t" r="r" b="b"/>
              <a:pathLst>
                <a:path w="6368356" h="5126990">
                  <a:moveTo>
                    <a:pt x="3546416" y="0"/>
                  </a:moveTo>
                  <a:lnTo>
                    <a:pt x="0" y="0"/>
                  </a:lnTo>
                  <a:lnTo>
                    <a:pt x="2821940" y="2564130"/>
                  </a:lnTo>
                  <a:lnTo>
                    <a:pt x="0" y="5126990"/>
                  </a:lnTo>
                  <a:lnTo>
                    <a:pt x="3546416" y="5126990"/>
                  </a:lnTo>
                  <a:lnTo>
                    <a:pt x="6368356" y="2564130"/>
                  </a:lnTo>
                  <a:close/>
                </a:path>
              </a:pathLst>
            </a:custGeom>
            <a:solidFill>
              <a:srgbClr val="FFCC58"/>
            </a:solidFill>
          </p:spPr>
        </p:sp>
      </p:grpSp>
      <p:grpSp>
        <p:nvGrpSpPr>
          <p:cNvPr id="6" name="Group 6"/>
          <p:cNvGrpSpPr/>
          <p:nvPr/>
        </p:nvGrpSpPr>
        <p:grpSpPr>
          <a:xfrm>
            <a:off x="937846" y="2051538"/>
            <a:ext cx="718955" cy="575164"/>
            <a:chOff x="0" y="0"/>
            <a:chExt cx="6408833" cy="5126990"/>
          </a:xfrm>
        </p:grpSpPr>
        <p:sp>
          <p:nvSpPr>
            <p:cNvPr id="7" name="Freeform 7"/>
            <p:cNvSpPr/>
            <p:nvPr/>
          </p:nvSpPr>
          <p:spPr>
            <a:xfrm>
              <a:off x="0" y="0"/>
              <a:ext cx="6408833" cy="5126990"/>
            </a:xfrm>
            <a:custGeom>
              <a:avLst/>
              <a:gdLst/>
              <a:ahLst/>
              <a:cxnLst/>
              <a:rect l="l" t="t" r="r" b="b"/>
              <a:pathLst>
                <a:path w="6408833" h="5126990">
                  <a:moveTo>
                    <a:pt x="3586893" y="0"/>
                  </a:moveTo>
                  <a:lnTo>
                    <a:pt x="0" y="0"/>
                  </a:lnTo>
                  <a:lnTo>
                    <a:pt x="2821940" y="2564130"/>
                  </a:lnTo>
                  <a:lnTo>
                    <a:pt x="0" y="5126990"/>
                  </a:lnTo>
                  <a:lnTo>
                    <a:pt x="3586893" y="5126990"/>
                  </a:lnTo>
                  <a:lnTo>
                    <a:pt x="6408833" y="2564130"/>
                  </a:lnTo>
                  <a:close/>
                </a:path>
              </a:pathLst>
            </a:custGeom>
            <a:solidFill>
              <a:srgbClr val="FF7477"/>
            </a:solidFill>
          </p:spPr>
        </p:sp>
      </p:grpSp>
      <p:sp>
        <p:nvSpPr>
          <p:cNvPr id="8" name="TextBox 8"/>
          <p:cNvSpPr txBox="1"/>
          <p:nvPr/>
        </p:nvSpPr>
        <p:spPr>
          <a:xfrm>
            <a:off x="2919046" y="566064"/>
            <a:ext cx="5801650" cy="2219630"/>
          </a:xfrm>
          <a:prstGeom prst="rect">
            <a:avLst/>
          </a:prstGeom>
        </p:spPr>
        <p:txBody>
          <a:bodyPr lIns="0" tIns="0" rIns="0" bIns="0" rtlCol="0" anchor="t">
            <a:spAutoFit/>
          </a:bodyPr>
          <a:lstStyle/>
          <a:p>
            <a:pPr>
              <a:lnSpc>
                <a:spcPts val="5703"/>
              </a:lnSpc>
            </a:pPr>
            <a:r>
              <a:rPr lang="en-US" sz="5880" spc="117">
                <a:solidFill>
                  <a:srgbClr val="4CB8B4"/>
                </a:solidFill>
                <a:latin typeface="Montserrat Classic Bold"/>
              </a:rPr>
              <a:t>what is a </a:t>
            </a:r>
          </a:p>
          <a:p>
            <a:pPr>
              <a:lnSpc>
                <a:spcPts val="5703"/>
              </a:lnSpc>
            </a:pPr>
            <a:r>
              <a:rPr lang="en-US" sz="5880" spc="117">
                <a:solidFill>
                  <a:srgbClr val="4CB8B4"/>
                </a:solidFill>
                <a:latin typeface="Montserrat Classic Bold"/>
              </a:rPr>
              <a:t>Image Compression?</a:t>
            </a:r>
          </a:p>
        </p:txBody>
      </p:sp>
      <p:sp>
        <p:nvSpPr>
          <p:cNvPr id="9" name="Freeform 9"/>
          <p:cNvSpPr/>
          <p:nvPr/>
        </p:nvSpPr>
        <p:spPr>
          <a:xfrm>
            <a:off x="2579077" y="3493477"/>
            <a:ext cx="6479249" cy="3153311"/>
          </a:xfrm>
          <a:custGeom>
            <a:avLst/>
            <a:gdLst/>
            <a:ahLst/>
            <a:cxnLst/>
            <a:rect l="l" t="t" r="r" b="b"/>
            <a:pathLst>
              <a:path w="6479249" h="3153311">
                <a:moveTo>
                  <a:pt x="0" y="0"/>
                </a:moveTo>
                <a:lnTo>
                  <a:pt x="6479249" y="0"/>
                </a:lnTo>
                <a:lnTo>
                  <a:pt x="6479249" y="3153311"/>
                </a:lnTo>
                <a:lnTo>
                  <a:pt x="0" y="3153311"/>
                </a:lnTo>
                <a:lnTo>
                  <a:pt x="0" y="0"/>
                </a:lnTo>
                <a:close/>
              </a:path>
            </a:pathLst>
          </a:custGeom>
          <a:blipFill>
            <a:blip r:embed="rId3">
              <a:extLst>
                <a:ext uri="{96DAC541-7B7A-43D3-8B79-37D633B846F1}">
                  <asvg:svgBlip xmlns:asvg="http://schemas.microsoft.com/office/drawing/2016/SVG/main" xmlns="" r:embed="rId4"/>
                </a:ext>
              </a:extLst>
            </a:blip>
            <a:stretch>
              <a:fillRect t="-52737" b="-52737"/>
            </a:stretch>
          </a:blipFill>
        </p:spPr>
      </p:sp>
      <p:sp>
        <p:nvSpPr>
          <p:cNvPr id="10" name="TextBox 10"/>
          <p:cNvSpPr txBox="1"/>
          <p:nvPr/>
        </p:nvSpPr>
        <p:spPr>
          <a:xfrm>
            <a:off x="2668590" y="3664181"/>
            <a:ext cx="5496547" cy="3272218"/>
          </a:xfrm>
          <a:prstGeom prst="rect">
            <a:avLst/>
          </a:prstGeom>
        </p:spPr>
        <p:txBody>
          <a:bodyPr lIns="0" tIns="0" rIns="0" bIns="0" rtlCol="0" anchor="t">
            <a:spAutoFit/>
          </a:bodyPr>
          <a:lstStyle/>
          <a:p>
            <a:pPr marL="413451" lvl="1" indent="-206726">
              <a:lnSpc>
                <a:spcPts val="2872"/>
              </a:lnSpc>
              <a:buFont typeface="Arial"/>
              <a:buChar char="•"/>
            </a:pPr>
            <a:r>
              <a:rPr lang="en-US" sz="1915" spc="38">
                <a:solidFill>
                  <a:srgbClr val="4CB8B4"/>
                </a:solidFill>
                <a:latin typeface="Montserrat Light"/>
              </a:rPr>
              <a:t>Reducing the size of a digital image file</a:t>
            </a:r>
          </a:p>
          <a:p>
            <a:pPr marL="413451" lvl="1" indent="-206726">
              <a:lnSpc>
                <a:spcPts val="2872"/>
              </a:lnSpc>
              <a:buFont typeface="Arial"/>
              <a:buChar char="•"/>
            </a:pPr>
            <a:r>
              <a:rPr lang="en-US" sz="1915" spc="38">
                <a:solidFill>
                  <a:srgbClr val="4CB8B4"/>
                </a:solidFill>
                <a:latin typeface="Montserrat Light"/>
              </a:rPr>
              <a:t>Preserve its visual quality to the greatest extent possible.</a:t>
            </a:r>
          </a:p>
          <a:p>
            <a:pPr marL="413451" lvl="1" indent="-206726">
              <a:lnSpc>
                <a:spcPts val="2872"/>
              </a:lnSpc>
              <a:buFont typeface="Arial"/>
              <a:buChar char="•"/>
            </a:pPr>
            <a:r>
              <a:rPr lang="en-US" sz="1915" spc="38">
                <a:solidFill>
                  <a:srgbClr val="4CB8B4"/>
                </a:solidFill>
                <a:latin typeface="Montserrat Light"/>
              </a:rPr>
              <a:t>Primary Goal : </a:t>
            </a:r>
            <a:r>
              <a:rPr lang="en-US" sz="1915" spc="38">
                <a:solidFill>
                  <a:srgbClr val="4CB8B4"/>
                </a:solidFill>
                <a:latin typeface="Montserrat Light Bold"/>
              </a:rPr>
              <a:t>Save storage space</a:t>
            </a:r>
            <a:r>
              <a:rPr lang="en-US" sz="1915" spc="38">
                <a:solidFill>
                  <a:srgbClr val="4CB8B4"/>
                </a:solidFill>
                <a:latin typeface="Montserrat Light"/>
              </a:rPr>
              <a:t> and </a:t>
            </a:r>
            <a:r>
              <a:rPr lang="en-US" sz="1915" spc="38">
                <a:solidFill>
                  <a:srgbClr val="4CB8B4"/>
                </a:solidFill>
                <a:latin typeface="Montserrat Light Bold"/>
              </a:rPr>
              <a:t>improve the efficiency</a:t>
            </a:r>
            <a:r>
              <a:rPr lang="en-US" sz="1915" spc="38">
                <a:solidFill>
                  <a:srgbClr val="4CB8B4"/>
                </a:solidFill>
                <a:latin typeface="Montserrat Light"/>
              </a:rPr>
              <a:t> of image transmission over networks while minimizing the loss of important visual information.</a:t>
            </a:r>
          </a:p>
          <a:p>
            <a:pPr>
              <a:lnSpc>
                <a:spcPts val="2872"/>
              </a:lnSpc>
            </a:pPr>
            <a:endParaRPr lang="en-US" sz="1915" spc="38">
              <a:solidFill>
                <a:srgbClr val="4CB8B4"/>
              </a:solidFill>
              <a:latin typeface="Montserrat Light"/>
            </a:endParaRPr>
          </a:p>
        </p:txBody>
      </p:sp>
      <p:grpSp>
        <p:nvGrpSpPr>
          <p:cNvPr id="11" name="Group 11"/>
          <p:cNvGrpSpPr/>
          <p:nvPr/>
        </p:nvGrpSpPr>
        <p:grpSpPr>
          <a:xfrm>
            <a:off x="2233246" y="3206262"/>
            <a:ext cx="714376" cy="568253"/>
            <a:chOff x="0" y="0"/>
            <a:chExt cx="6346308" cy="5126990"/>
          </a:xfrm>
        </p:grpSpPr>
        <p:sp>
          <p:nvSpPr>
            <p:cNvPr id="12" name="Freeform 12"/>
            <p:cNvSpPr/>
            <p:nvPr/>
          </p:nvSpPr>
          <p:spPr>
            <a:xfrm>
              <a:off x="0" y="0"/>
              <a:ext cx="6346308" cy="5126990"/>
            </a:xfrm>
            <a:custGeom>
              <a:avLst/>
              <a:gdLst/>
              <a:ahLst/>
              <a:cxnLst/>
              <a:rect l="l" t="t" r="r" b="b"/>
              <a:pathLst>
                <a:path w="6346308" h="5126990">
                  <a:moveTo>
                    <a:pt x="3524367" y="0"/>
                  </a:moveTo>
                  <a:lnTo>
                    <a:pt x="0" y="0"/>
                  </a:lnTo>
                  <a:lnTo>
                    <a:pt x="2821940" y="2564130"/>
                  </a:lnTo>
                  <a:lnTo>
                    <a:pt x="0" y="5126990"/>
                  </a:lnTo>
                  <a:lnTo>
                    <a:pt x="3524367" y="5126990"/>
                  </a:lnTo>
                  <a:lnTo>
                    <a:pt x="6346308" y="2564130"/>
                  </a:lnTo>
                  <a:close/>
                </a:path>
              </a:pathLst>
            </a:custGeom>
            <a:solidFill>
              <a:srgbClr val="FFCC58"/>
            </a:solidFill>
          </p:spPr>
        </p:sp>
      </p:grpSp>
      <p:grpSp>
        <p:nvGrpSpPr>
          <p:cNvPr id="13" name="Group 13"/>
          <p:cNvGrpSpPr/>
          <p:nvPr/>
        </p:nvGrpSpPr>
        <p:grpSpPr>
          <a:xfrm>
            <a:off x="-674077" y="3956538"/>
            <a:ext cx="1517551" cy="1223101"/>
            <a:chOff x="0" y="0"/>
            <a:chExt cx="6361360" cy="5126990"/>
          </a:xfrm>
        </p:grpSpPr>
        <p:sp>
          <p:nvSpPr>
            <p:cNvPr id="14" name="Freeform 14"/>
            <p:cNvSpPr/>
            <p:nvPr/>
          </p:nvSpPr>
          <p:spPr>
            <a:xfrm>
              <a:off x="0" y="0"/>
              <a:ext cx="6361360" cy="5126990"/>
            </a:xfrm>
            <a:custGeom>
              <a:avLst/>
              <a:gdLst/>
              <a:ahLst/>
              <a:cxnLst/>
              <a:rect l="l" t="t" r="r" b="b"/>
              <a:pathLst>
                <a:path w="6361360" h="5126990">
                  <a:moveTo>
                    <a:pt x="3539420" y="0"/>
                  </a:moveTo>
                  <a:lnTo>
                    <a:pt x="0" y="0"/>
                  </a:lnTo>
                  <a:lnTo>
                    <a:pt x="2821940" y="2564130"/>
                  </a:lnTo>
                  <a:lnTo>
                    <a:pt x="0" y="5126990"/>
                  </a:lnTo>
                  <a:lnTo>
                    <a:pt x="3539420" y="5126990"/>
                  </a:lnTo>
                  <a:lnTo>
                    <a:pt x="6361360" y="2564130"/>
                  </a:lnTo>
                  <a:close/>
                </a:path>
              </a:pathLst>
            </a:custGeom>
            <a:solidFill>
              <a:srgbClr val="4CB8B4"/>
            </a:solidFill>
          </p:spPr>
        </p:sp>
      </p:grpSp>
      <p:grpSp>
        <p:nvGrpSpPr>
          <p:cNvPr id="15" name="Group 15"/>
          <p:cNvGrpSpPr/>
          <p:nvPr/>
        </p:nvGrpSpPr>
        <p:grpSpPr>
          <a:xfrm>
            <a:off x="8675077" y="6342185"/>
            <a:ext cx="718955" cy="575164"/>
            <a:chOff x="0" y="0"/>
            <a:chExt cx="6408833" cy="5126990"/>
          </a:xfrm>
        </p:grpSpPr>
        <p:sp>
          <p:nvSpPr>
            <p:cNvPr id="16" name="Freeform 16"/>
            <p:cNvSpPr/>
            <p:nvPr/>
          </p:nvSpPr>
          <p:spPr>
            <a:xfrm>
              <a:off x="0" y="0"/>
              <a:ext cx="6408833" cy="5126990"/>
            </a:xfrm>
            <a:custGeom>
              <a:avLst/>
              <a:gdLst/>
              <a:ahLst/>
              <a:cxnLst/>
              <a:rect l="l" t="t" r="r" b="b"/>
              <a:pathLst>
                <a:path w="6408833" h="5126990">
                  <a:moveTo>
                    <a:pt x="3586893" y="0"/>
                  </a:moveTo>
                  <a:lnTo>
                    <a:pt x="0" y="0"/>
                  </a:lnTo>
                  <a:lnTo>
                    <a:pt x="2821940" y="2564130"/>
                  </a:lnTo>
                  <a:lnTo>
                    <a:pt x="0" y="5126990"/>
                  </a:lnTo>
                  <a:lnTo>
                    <a:pt x="3586893" y="5126990"/>
                  </a:lnTo>
                  <a:lnTo>
                    <a:pt x="6408833" y="2564130"/>
                  </a:lnTo>
                  <a:close/>
                </a:path>
              </a:pathLst>
            </a:custGeom>
            <a:solidFill>
              <a:srgbClr val="FF7477"/>
            </a:solidFill>
          </p:spPr>
        </p:sp>
      </p:gr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CC58"/>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1130300" y="4552950"/>
            <a:ext cx="2237946" cy="2001653"/>
            <a:chOff x="0" y="0"/>
            <a:chExt cx="5732310" cy="5126990"/>
          </a:xfrm>
        </p:grpSpPr>
        <p:sp>
          <p:nvSpPr>
            <p:cNvPr id="3" name="Freeform 3"/>
            <p:cNvSpPr/>
            <p:nvPr/>
          </p:nvSpPr>
          <p:spPr>
            <a:xfrm>
              <a:off x="0" y="0"/>
              <a:ext cx="5732310" cy="5126990"/>
            </a:xfrm>
            <a:custGeom>
              <a:avLst/>
              <a:gdLst/>
              <a:ahLst/>
              <a:cxnLst/>
              <a:rect l="l" t="t" r="r" b="b"/>
              <a:pathLst>
                <a:path w="5732310" h="5126990">
                  <a:moveTo>
                    <a:pt x="2910370" y="0"/>
                  </a:moveTo>
                  <a:lnTo>
                    <a:pt x="0" y="0"/>
                  </a:lnTo>
                  <a:lnTo>
                    <a:pt x="2821940" y="2564130"/>
                  </a:lnTo>
                  <a:lnTo>
                    <a:pt x="0" y="5126990"/>
                  </a:lnTo>
                  <a:lnTo>
                    <a:pt x="2910370" y="5126990"/>
                  </a:lnTo>
                  <a:lnTo>
                    <a:pt x="5732310" y="2564130"/>
                  </a:lnTo>
                  <a:close/>
                </a:path>
              </a:pathLst>
            </a:custGeom>
            <a:solidFill>
              <a:srgbClr val="F2F2F2"/>
            </a:solidFill>
          </p:spPr>
        </p:sp>
      </p:grpSp>
      <p:grpSp>
        <p:nvGrpSpPr>
          <p:cNvPr id="4" name="Group 4"/>
          <p:cNvGrpSpPr/>
          <p:nvPr/>
        </p:nvGrpSpPr>
        <p:grpSpPr>
          <a:xfrm>
            <a:off x="2266950" y="1314144"/>
            <a:ext cx="6819900" cy="5825399"/>
            <a:chOff x="0" y="0"/>
            <a:chExt cx="9093200" cy="7767198"/>
          </a:xfrm>
        </p:grpSpPr>
        <p:sp>
          <p:nvSpPr>
            <p:cNvPr id="5" name="TextBox 5"/>
            <p:cNvSpPr txBox="1"/>
            <p:nvPr/>
          </p:nvSpPr>
          <p:spPr>
            <a:xfrm>
              <a:off x="0" y="123825"/>
              <a:ext cx="9093200" cy="3001171"/>
            </a:xfrm>
            <a:prstGeom prst="rect">
              <a:avLst/>
            </a:prstGeom>
          </p:spPr>
          <p:txBody>
            <a:bodyPr lIns="0" tIns="0" rIns="0" bIns="0" rtlCol="0" anchor="t">
              <a:spAutoFit/>
            </a:bodyPr>
            <a:lstStyle/>
            <a:p>
              <a:pPr>
                <a:lnSpc>
                  <a:spcPts val="5713"/>
                </a:lnSpc>
              </a:pPr>
              <a:r>
                <a:rPr lang="en-US" sz="5889" spc="117">
                  <a:solidFill>
                    <a:srgbClr val="FFFFFF"/>
                  </a:solidFill>
                  <a:latin typeface="Montserrat Classic Bold"/>
                </a:rPr>
                <a:t>Why </a:t>
              </a:r>
            </a:p>
            <a:p>
              <a:pPr>
                <a:lnSpc>
                  <a:spcPts val="5713"/>
                </a:lnSpc>
              </a:pPr>
              <a:r>
                <a:rPr lang="en-US" sz="5889" spc="117">
                  <a:solidFill>
                    <a:srgbClr val="FFFFFF"/>
                  </a:solidFill>
                  <a:latin typeface="Montserrat Classic Bold"/>
                </a:rPr>
                <a:t>Deep Learning? </a:t>
              </a:r>
            </a:p>
            <a:p>
              <a:pPr>
                <a:lnSpc>
                  <a:spcPts val="5713"/>
                </a:lnSpc>
              </a:pPr>
              <a:endParaRPr lang="en-US" sz="5889" spc="117">
                <a:solidFill>
                  <a:srgbClr val="FFFFFF"/>
                </a:solidFill>
                <a:latin typeface="Montserrat Classic Bold"/>
              </a:endParaRPr>
            </a:p>
          </p:txBody>
        </p:sp>
        <p:sp>
          <p:nvSpPr>
            <p:cNvPr id="6" name="TextBox 6"/>
            <p:cNvSpPr txBox="1"/>
            <p:nvPr/>
          </p:nvSpPr>
          <p:spPr>
            <a:xfrm>
              <a:off x="0" y="4165605"/>
              <a:ext cx="9067800" cy="3601593"/>
            </a:xfrm>
            <a:prstGeom prst="rect">
              <a:avLst/>
            </a:prstGeom>
          </p:spPr>
          <p:txBody>
            <a:bodyPr lIns="0" tIns="0" rIns="0" bIns="0" rtlCol="0" anchor="t">
              <a:spAutoFit/>
            </a:bodyPr>
            <a:lstStyle/>
            <a:p>
              <a:pPr>
                <a:lnSpc>
                  <a:spcPts val="3622"/>
                </a:lnSpc>
              </a:pPr>
              <a:r>
                <a:rPr lang="en-US" sz="2415" spc="48">
                  <a:solidFill>
                    <a:srgbClr val="FFFFFF"/>
                  </a:solidFill>
                  <a:latin typeface="Montserrat Light"/>
                </a:rPr>
                <a:t>Traditional image compression methods like JPEG and JPEG-2000 rely on specific algorithms that leverage mathematical transformations and coding techniques to reduce file sizes while attempting to retain image quality.</a:t>
              </a:r>
            </a:p>
          </p:txBody>
        </p:sp>
      </p:grpSp>
      <p:grpSp>
        <p:nvGrpSpPr>
          <p:cNvPr id="7" name="Group 7"/>
          <p:cNvGrpSpPr/>
          <p:nvPr/>
        </p:nvGrpSpPr>
        <p:grpSpPr>
          <a:xfrm rot="-5400000">
            <a:off x="946150" y="6477000"/>
            <a:ext cx="875675" cy="787223"/>
            <a:chOff x="0" y="0"/>
            <a:chExt cx="5732310" cy="5126990"/>
          </a:xfrm>
        </p:grpSpPr>
        <p:sp>
          <p:nvSpPr>
            <p:cNvPr id="8" name="Freeform 8"/>
            <p:cNvSpPr/>
            <p:nvPr/>
          </p:nvSpPr>
          <p:spPr>
            <a:xfrm>
              <a:off x="0" y="0"/>
              <a:ext cx="5732310" cy="5126990"/>
            </a:xfrm>
            <a:custGeom>
              <a:avLst/>
              <a:gdLst/>
              <a:ahLst/>
              <a:cxnLst/>
              <a:rect l="l" t="t" r="r" b="b"/>
              <a:pathLst>
                <a:path w="5732310" h="5126990">
                  <a:moveTo>
                    <a:pt x="2910370" y="0"/>
                  </a:moveTo>
                  <a:lnTo>
                    <a:pt x="0" y="0"/>
                  </a:lnTo>
                  <a:lnTo>
                    <a:pt x="2821940" y="2564130"/>
                  </a:lnTo>
                  <a:lnTo>
                    <a:pt x="0" y="5126990"/>
                  </a:lnTo>
                  <a:lnTo>
                    <a:pt x="2910370" y="5126990"/>
                  </a:lnTo>
                  <a:lnTo>
                    <a:pt x="5732310" y="2564130"/>
                  </a:lnTo>
                  <a:close/>
                </a:path>
              </a:pathLst>
            </a:custGeom>
            <a:solidFill>
              <a:srgbClr val="FF7477"/>
            </a:solidFill>
          </p:spPr>
        </p:sp>
      </p:grpSp>
      <p:grpSp>
        <p:nvGrpSpPr>
          <p:cNvPr id="9" name="Group 9"/>
          <p:cNvGrpSpPr/>
          <p:nvPr/>
        </p:nvGrpSpPr>
        <p:grpSpPr>
          <a:xfrm rot="-5400000">
            <a:off x="368300" y="4044950"/>
            <a:ext cx="594883" cy="534533"/>
            <a:chOff x="0" y="0"/>
            <a:chExt cx="5732310" cy="5126990"/>
          </a:xfrm>
        </p:grpSpPr>
        <p:sp>
          <p:nvSpPr>
            <p:cNvPr id="10" name="Freeform 10"/>
            <p:cNvSpPr/>
            <p:nvPr/>
          </p:nvSpPr>
          <p:spPr>
            <a:xfrm>
              <a:off x="0" y="0"/>
              <a:ext cx="5732310" cy="5126990"/>
            </a:xfrm>
            <a:custGeom>
              <a:avLst/>
              <a:gdLst/>
              <a:ahLst/>
              <a:cxnLst/>
              <a:rect l="l" t="t" r="r" b="b"/>
              <a:pathLst>
                <a:path w="5732310" h="5126990">
                  <a:moveTo>
                    <a:pt x="2910370" y="0"/>
                  </a:moveTo>
                  <a:lnTo>
                    <a:pt x="0" y="0"/>
                  </a:lnTo>
                  <a:lnTo>
                    <a:pt x="2821940" y="2564130"/>
                  </a:lnTo>
                  <a:lnTo>
                    <a:pt x="0" y="5126990"/>
                  </a:lnTo>
                  <a:lnTo>
                    <a:pt x="2910370" y="5126990"/>
                  </a:lnTo>
                  <a:lnTo>
                    <a:pt x="5732310" y="2564130"/>
                  </a:lnTo>
                  <a:close/>
                </a:path>
              </a:pathLst>
            </a:custGeom>
            <a:solidFill>
              <a:srgbClr val="4CB8B4"/>
            </a:solidFill>
          </p:spPr>
        </p:sp>
      </p:grpSp>
      <p:grpSp>
        <p:nvGrpSpPr>
          <p:cNvPr id="11" name="Group 11"/>
          <p:cNvGrpSpPr/>
          <p:nvPr/>
        </p:nvGrpSpPr>
        <p:grpSpPr>
          <a:xfrm rot="-5400000">
            <a:off x="-120650" y="-990600"/>
            <a:ext cx="2237946" cy="2001653"/>
            <a:chOff x="0" y="0"/>
            <a:chExt cx="5732310" cy="5126990"/>
          </a:xfrm>
        </p:grpSpPr>
        <p:sp>
          <p:nvSpPr>
            <p:cNvPr id="12" name="Freeform 12"/>
            <p:cNvSpPr/>
            <p:nvPr/>
          </p:nvSpPr>
          <p:spPr>
            <a:xfrm>
              <a:off x="0" y="0"/>
              <a:ext cx="5732310" cy="5126990"/>
            </a:xfrm>
            <a:custGeom>
              <a:avLst/>
              <a:gdLst/>
              <a:ahLst/>
              <a:cxnLst/>
              <a:rect l="l" t="t" r="r" b="b"/>
              <a:pathLst>
                <a:path w="5732310" h="5126990">
                  <a:moveTo>
                    <a:pt x="2910370" y="0"/>
                  </a:moveTo>
                  <a:lnTo>
                    <a:pt x="0" y="0"/>
                  </a:lnTo>
                  <a:lnTo>
                    <a:pt x="2821940" y="2564130"/>
                  </a:lnTo>
                  <a:lnTo>
                    <a:pt x="0" y="5126990"/>
                  </a:lnTo>
                  <a:lnTo>
                    <a:pt x="2910370" y="5126990"/>
                  </a:lnTo>
                  <a:lnTo>
                    <a:pt x="5732310" y="2564130"/>
                  </a:lnTo>
                  <a:close/>
                </a:path>
              </a:pathLst>
            </a:custGeom>
            <a:solidFill>
              <a:srgbClr val="F2F2F2"/>
            </a:solidFill>
          </p:spPr>
        </p:sp>
      </p:grpSp>
      <p:grpSp>
        <p:nvGrpSpPr>
          <p:cNvPr id="13" name="Group 13"/>
          <p:cNvGrpSpPr/>
          <p:nvPr/>
        </p:nvGrpSpPr>
        <p:grpSpPr>
          <a:xfrm rot="-5400000">
            <a:off x="1225550" y="1016000"/>
            <a:ext cx="594883" cy="534533"/>
            <a:chOff x="0" y="0"/>
            <a:chExt cx="5732310" cy="5126990"/>
          </a:xfrm>
        </p:grpSpPr>
        <p:sp>
          <p:nvSpPr>
            <p:cNvPr id="14" name="Freeform 14"/>
            <p:cNvSpPr/>
            <p:nvPr/>
          </p:nvSpPr>
          <p:spPr>
            <a:xfrm>
              <a:off x="0" y="0"/>
              <a:ext cx="5732310" cy="5126990"/>
            </a:xfrm>
            <a:custGeom>
              <a:avLst/>
              <a:gdLst/>
              <a:ahLst/>
              <a:cxnLst/>
              <a:rect l="l" t="t" r="r" b="b"/>
              <a:pathLst>
                <a:path w="5732310" h="5126990">
                  <a:moveTo>
                    <a:pt x="2910370" y="0"/>
                  </a:moveTo>
                  <a:lnTo>
                    <a:pt x="0" y="0"/>
                  </a:lnTo>
                  <a:lnTo>
                    <a:pt x="2821940" y="2564130"/>
                  </a:lnTo>
                  <a:lnTo>
                    <a:pt x="0" y="5126990"/>
                  </a:lnTo>
                  <a:lnTo>
                    <a:pt x="2910370" y="5126990"/>
                  </a:lnTo>
                  <a:lnTo>
                    <a:pt x="5732310" y="2564130"/>
                  </a:lnTo>
                  <a:close/>
                </a:path>
              </a:pathLst>
            </a:custGeom>
            <a:solidFill>
              <a:srgbClr val="4CB8B4"/>
            </a:solidFill>
          </p:spPr>
        </p:sp>
      </p:grpSp>
      <p:grpSp>
        <p:nvGrpSpPr>
          <p:cNvPr id="15" name="Group 15"/>
          <p:cNvGrpSpPr/>
          <p:nvPr/>
        </p:nvGrpSpPr>
        <p:grpSpPr>
          <a:xfrm rot="-5400000">
            <a:off x="-454025" y="1981200"/>
            <a:ext cx="875675" cy="787223"/>
            <a:chOff x="0" y="0"/>
            <a:chExt cx="5732310" cy="5126990"/>
          </a:xfrm>
        </p:grpSpPr>
        <p:sp>
          <p:nvSpPr>
            <p:cNvPr id="16" name="Freeform 16"/>
            <p:cNvSpPr/>
            <p:nvPr/>
          </p:nvSpPr>
          <p:spPr>
            <a:xfrm>
              <a:off x="0" y="0"/>
              <a:ext cx="5732310" cy="5126990"/>
            </a:xfrm>
            <a:custGeom>
              <a:avLst/>
              <a:gdLst/>
              <a:ahLst/>
              <a:cxnLst/>
              <a:rect l="l" t="t" r="r" b="b"/>
              <a:pathLst>
                <a:path w="5732310" h="5126990">
                  <a:moveTo>
                    <a:pt x="2910370" y="0"/>
                  </a:moveTo>
                  <a:lnTo>
                    <a:pt x="0" y="0"/>
                  </a:lnTo>
                  <a:lnTo>
                    <a:pt x="2821940" y="2564130"/>
                  </a:lnTo>
                  <a:lnTo>
                    <a:pt x="0" y="5126990"/>
                  </a:lnTo>
                  <a:lnTo>
                    <a:pt x="2910370" y="5126990"/>
                  </a:lnTo>
                  <a:lnTo>
                    <a:pt x="5732310" y="2564130"/>
                  </a:lnTo>
                  <a:close/>
                </a:path>
              </a:pathLst>
            </a:custGeom>
            <a:solidFill>
              <a:srgbClr val="FF7477"/>
            </a:solidFill>
          </p:spPr>
        </p:sp>
      </p:gr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CC58"/>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1130300" y="4552950"/>
            <a:ext cx="2237946" cy="2001653"/>
            <a:chOff x="0" y="0"/>
            <a:chExt cx="5732310" cy="5126990"/>
          </a:xfrm>
        </p:grpSpPr>
        <p:sp>
          <p:nvSpPr>
            <p:cNvPr id="3" name="Freeform 3"/>
            <p:cNvSpPr/>
            <p:nvPr/>
          </p:nvSpPr>
          <p:spPr>
            <a:xfrm>
              <a:off x="0" y="0"/>
              <a:ext cx="5732310" cy="5126990"/>
            </a:xfrm>
            <a:custGeom>
              <a:avLst/>
              <a:gdLst/>
              <a:ahLst/>
              <a:cxnLst/>
              <a:rect l="l" t="t" r="r" b="b"/>
              <a:pathLst>
                <a:path w="5732310" h="5126990">
                  <a:moveTo>
                    <a:pt x="2910370" y="0"/>
                  </a:moveTo>
                  <a:lnTo>
                    <a:pt x="0" y="0"/>
                  </a:lnTo>
                  <a:lnTo>
                    <a:pt x="2821940" y="2564130"/>
                  </a:lnTo>
                  <a:lnTo>
                    <a:pt x="0" y="5126990"/>
                  </a:lnTo>
                  <a:lnTo>
                    <a:pt x="2910370" y="5126990"/>
                  </a:lnTo>
                  <a:lnTo>
                    <a:pt x="5732310" y="2564130"/>
                  </a:lnTo>
                  <a:close/>
                </a:path>
              </a:pathLst>
            </a:custGeom>
            <a:solidFill>
              <a:srgbClr val="F2F2F2"/>
            </a:solidFill>
          </p:spPr>
        </p:sp>
      </p:grpSp>
      <p:grpSp>
        <p:nvGrpSpPr>
          <p:cNvPr id="4" name="Group 4"/>
          <p:cNvGrpSpPr/>
          <p:nvPr/>
        </p:nvGrpSpPr>
        <p:grpSpPr>
          <a:xfrm>
            <a:off x="2202180" y="-959054"/>
            <a:ext cx="6819900" cy="7134736"/>
            <a:chOff x="0" y="0"/>
            <a:chExt cx="9093200" cy="9512981"/>
          </a:xfrm>
        </p:grpSpPr>
        <p:sp>
          <p:nvSpPr>
            <p:cNvPr id="5" name="TextBox 5"/>
            <p:cNvSpPr txBox="1"/>
            <p:nvPr/>
          </p:nvSpPr>
          <p:spPr>
            <a:xfrm>
              <a:off x="0" y="190500"/>
              <a:ext cx="9093200" cy="1632279"/>
            </a:xfrm>
            <a:prstGeom prst="rect">
              <a:avLst/>
            </a:prstGeom>
          </p:spPr>
          <p:txBody>
            <a:bodyPr lIns="0" tIns="0" rIns="0" bIns="0" rtlCol="0" anchor="t">
              <a:spAutoFit/>
            </a:bodyPr>
            <a:lstStyle/>
            <a:p>
              <a:pPr>
                <a:lnSpc>
                  <a:spcPts val="8706"/>
                </a:lnSpc>
              </a:pPr>
              <a:endParaRPr/>
            </a:p>
          </p:txBody>
        </p:sp>
        <p:sp>
          <p:nvSpPr>
            <p:cNvPr id="6" name="TextBox 6"/>
            <p:cNvSpPr txBox="1"/>
            <p:nvPr/>
          </p:nvSpPr>
          <p:spPr>
            <a:xfrm>
              <a:off x="0" y="2863388"/>
              <a:ext cx="9067800" cy="6649593"/>
            </a:xfrm>
            <a:prstGeom prst="rect">
              <a:avLst/>
            </a:prstGeom>
          </p:spPr>
          <p:txBody>
            <a:bodyPr lIns="0" tIns="0" rIns="0" bIns="0" rtlCol="0" anchor="t">
              <a:spAutoFit/>
            </a:bodyPr>
            <a:lstStyle/>
            <a:p>
              <a:pPr>
                <a:lnSpc>
                  <a:spcPts val="3622"/>
                </a:lnSpc>
              </a:pPr>
              <a:r>
                <a:rPr lang="en-US" sz="2415" spc="48">
                  <a:solidFill>
                    <a:srgbClr val="FFFFFF"/>
                  </a:solidFill>
                  <a:latin typeface="Montserrat Light"/>
                </a:rPr>
                <a:t>The deep learning-based approach described in the leverages neural networks algorithms, such as MLPs, autoencoders, and GANs, to explore more adaptive, data-driven, and potentially efficient ways of compressing images. These models aim to provide competitive compression rates while maintaining or improving image quality. They learn directly from the image data, allowing for more adaptive and potentially superior compression strategies.</a:t>
              </a:r>
            </a:p>
          </p:txBody>
        </p:sp>
      </p:grpSp>
      <p:grpSp>
        <p:nvGrpSpPr>
          <p:cNvPr id="7" name="Group 7"/>
          <p:cNvGrpSpPr/>
          <p:nvPr/>
        </p:nvGrpSpPr>
        <p:grpSpPr>
          <a:xfrm rot="-5400000">
            <a:off x="946150" y="6477000"/>
            <a:ext cx="875675" cy="787223"/>
            <a:chOff x="0" y="0"/>
            <a:chExt cx="5732310" cy="5126990"/>
          </a:xfrm>
        </p:grpSpPr>
        <p:sp>
          <p:nvSpPr>
            <p:cNvPr id="8" name="Freeform 8"/>
            <p:cNvSpPr/>
            <p:nvPr/>
          </p:nvSpPr>
          <p:spPr>
            <a:xfrm>
              <a:off x="0" y="0"/>
              <a:ext cx="5732310" cy="5126990"/>
            </a:xfrm>
            <a:custGeom>
              <a:avLst/>
              <a:gdLst/>
              <a:ahLst/>
              <a:cxnLst/>
              <a:rect l="l" t="t" r="r" b="b"/>
              <a:pathLst>
                <a:path w="5732310" h="5126990">
                  <a:moveTo>
                    <a:pt x="2910370" y="0"/>
                  </a:moveTo>
                  <a:lnTo>
                    <a:pt x="0" y="0"/>
                  </a:lnTo>
                  <a:lnTo>
                    <a:pt x="2821940" y="2564130"/>
                  </a:lnTo>
                  <a:lnTo>
                    <a:pt x="0" y="5126990"/>
                  </a:lnTo>
                  <a:lnTo>
                    <a:pt x="2910370" y="5126990"/>
                  </a:lnTo>
                  <a:lnTo>
                    <a:pt x="5732310" y="2564130"/>
                  </a:lnTo>
                  <a:close/>
                </a:path>
              </a:pathLst>
            </a:custGeom>
            <a:solidFill>
              <a:srgbClr val="FF7477"/>
            </a:solidFill>
          </p:spPr>
        </p:sp>
      </p:grpSp>
      <p:grpSp>
        <p:nvGrpSpPr>
          <p:cNvPr id="9" name="Group 9"/>
          <p:cNvGrpSpPr/>
          <p:nvPr/>
        </p:nvGrpSpPr>
        <p:grpSpPr>
          <a:xfrm rot="-5400000">
            <a:off x="368300" y="4044950"/>
            <a:ext cx="594883" cy="534533"/>
            <a:chOff x="0" y="0"/>
            <a:chExt cx="5732310" cy="5126990"/>
          </a:xfrm>
        </p:grpSpPr>
        <p:sp>
          <p:nvSpPr>
            <p:cNvPr id="10" name="Freeform 10"/>
            <p:cNvSpPr/>
            <p:nvPr/>
          </p:nvSpPr>
          <p:spPr>
            <a:xfrm>
              <a:off x="0" y="0"/>
              <a:ext cx="5732310" cy="5126990"/>
            </a:xfrm>
            <a:custGeom>
              <a:avLst/>
              <a:gdLst/>
              <a:ahLst/>
              <a:cxnLst/>
              <a:rect l="l" t="t" r="r" b="b"/>
              <a:pathLst>
                <a:path w="5732310" h="5126990">
                  <a:moveTo>
                    <a:pt x="2910370" y="0"/>
                  </a:moveTo>
                  <a:lnTo>
                    <a:pt x="0" y="0"/>
                  </a:lnTo>
                  <a:lnTo>
                    <a:pt x="2821940" y="2564130"/>
                  </a:lnTo>
                  <a:lnTo>
                    <a:pt x="0" y="5126990"/>
                  </a:lnTo>
                  <a:lnTo>
                    <a:pt x="2910370" y="5126990"/>
                  </a:lnTo>
                  <a:lnTo>
                    <a:pt x="5732310" y="2564130"/>
                  </a:lnTo>
                  <a:close/>
                </a:path>
              </a:pathLst>
            </a:custGeom>
            <a:solidFill>
              <a:srgbClr val="4CB8B4"/>
            </a:solidFill>
          </p:spPr>
        </p:sp>
      </p:grpSp>
      <p:grpSp>
        <p:nvGrpSpPr>
          <p:cNvPr id="11" name="Group 11"/>
          <p:cNvGrpSpPr/>
          <p:nvPr/>
        </p:nvGrpSpPr>
        <p:grpSpPr>
          <a:xfrm rot="-5400000">
            <a:off x="-120650" y="-990600"/>
            <a:ext cx="2237946" cy="2001653"/>
            <a:chOff x="0" y="0"/>
            <a:chExt cx="5732310" cy="5126990"/>
          </a:xfrm>
        </p:grpSpPr>
        <p:sp>
          <p:nvSpPr>
            <p:cNvPr id="12" name="Freeform 12"/>
            <p:cNvSpPr/>
            <p:nvPr/>
          </p:nvSpPr>
          <p:spPr>
            <a:xfrm>
              <a:off x="0" y="0"/>
              <a:ext cx="5732310" cy="5126990"/>
            </a:xfrm>
            <a:custGeom>
              <a:avLst/>
              <a:gdLst/>
              <a:ahLst/>
              <a:cxnLst/>
              <a:rect l="l" t="t" r="r" b="b"/>
              <a:pathLst>
                <a:path w="5732310" h="5126990">
                  <a:moveTo>
                    <a:pt x="2910370" y="0"/>
                  </a:moveTo>
                  <a:lnTo>
                    <a:pt x="0" y="0"/>
                  </a:lnTo>
                  <a:lnTo>
                    <a:pt x="2821940" y="2564130"/>
                  </a:lnTo>
                  <a:lnTo>
                    <a:pt x="0" y="5126990"/>
                  </a:lnTo>
                  <a:lnTo>
                    <a:pt x="2910370" y="5126990"/>
                  </a:lnTo>
                  <a:lnTo>
                    <a:pt x="5732310" y="2564130"/>
                  </a:lnTo>
                  <a:close/>
                </a:path>
              </a:pathLst>
            </a:custGeom>
            <a:solidFill>
              <a:srgbClr val="F2F2F2"/>
            </a:solidFill>
          </p:spPr>
        </p:sp>
      </p:grpSp>
      <p:grpSp>
        <p:nvGrpSpPr>
          <p:cNvPr id="13" name="Group 13"/>
          <p:cNvGrpSpPr/>
          <p:nvPr/>
        </p:nvGrpSpPr>
        <p:grpSpPr>
          <a:xfrm rot="-5400000">
            <a:off x="1225550" y="1016000"/>
            <a:ext cx="594883" cy="534533"/>
            <a:chOff x="0" y="0"/>
            <a:chExt cx="5732310" cy="5126990"/>
          </a:xfrm>
        </p:grpSpPr>
        <p:sp>
          <p:nvSpPr>
            <p:cNvPr id="14" name="Freeform 14"/>
            <p:cNvSpPr/>
            <p:nvPr/>
          </p:nvSpPr>
          <p:spPr>
            <a:xfrm>
              <a:off x="0" y="0"/>
              <a:ext cx="5732310" cy="5126990"/>
            </a:xfrm>
            <a:custGeom>
              <a:avLst/>
              <a:gdLst/>
              <a:ahLst/>
              <a:cxnLst/>
              <a:rect l="l" t="t" r="r" b="b"/>
              <a:pathLst>
                <a:path w="5732310" h="5126990">
                  <a:moveTo>
                    <a:pt x="2910370" y="0"/>
                  </a:moveTo>
                  <a:lnTo>
                    <a:pt x="0" y="0"/>
                  </a:lnTo>
                  <a:lnTo>
                    <a:pt x="2821940" y="2564130"/>
                  </a:lnTo>
                  <a:lnTo>
                    <a:pt x="0" y="5126990"/>
                  </a:lnTo>
                  <a:lnTo>
                    <a:pt x="2910370" y="5126990"/>
                  </a:lnTo>
                  <a:lnTo>
                    <a:pt x="5732310" y="2564130"/>
                  </a:lnTo>
                  <a:close/>
                </a:path>
              </a:pathLst>
            </a:custGeom>
            <a:solidFill>
              <a:srgbClr val="4CB8B4"/>
            </a:solidFill>
          </p:spPr>
        </p:sp>
      </p:grpSp>
      <p:grpSp>
        <p:nvGrpSpPr>
          <p:cNvPr id="15" name="Group 15"/>
          <p:cNvGrpSpPr/>
          <p:nvPr/>
        </p:nvGrpSpPr>
        <p:grpSpPr>
          <a:xfrm rot="-5400000">
            <a:off x="-454025" y="1981200"/>
            <a:ext cx="875675" cy="787223"/>
            <a:chOff x="0" y="0"/>
            <a:chExt cx="5732310" cy="5126990"/>
          </a:xfrm>
        </p:grpSpPr>
        <p:sp>
          <p:nvSpPr>
            <p:cNvPr id="16" name="Freeform 16"/>
            <p:cNvSpPr/>
            <p:nvPr/>
          </p:nvSpPr>
          <p:spPr>
            <a:xfrm>
              <a:off x="0" y="0"/>
              <a:ext cx="5732310" cy="5126990"/>
            </a:xfrm>
            <a:custGeom>
              <a:avLst/>
              <a:gdLst/>
              <a:ahLst/>
              <a:cxnLst/>
              <a:rect l="l" t="t" r="r" b="b"/>
              <a:pathLst>
                <a:path w="5732310" h="5126990">
                  <a:moveTo>
                    <a:pt x="2910370" y="0"/>
                  </a:moveTo>
                  <a:lnTo>
                    <a:pt x="0" y="0"/>
                  </a:lnTo>
                  <a:lnTo>
                    <a:pt x="2821940" y="2564130"/>
                  </a:lnTo>
                  <a:lnTo>
                    <a:pt x="0" y="5126990"/>
                  </a:lnTo>
                  <a:lnTo>
                    <a:pt x="2910370" y="5126990"/>
                  </a:lnTo>
                  <a:lnTo>
                    <a:pt x="5732310" y="2564130"/>
                  </a:lnTo>
                  <a:close/>
                </a:path>
              </a:pathLst>
            </a:custGeom>
            <a:solidFill>
              <a:srgbClr val="FF7477"/>
            </a:solidFill>
          </p:spPr>
        </p:sp>
      </p:gr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7477"/>
        </a:solidFill>
        <a:effectLst/>
      </p:bgPr>
    </p:bg>
    <p:spTree>
      <p:nvGrpSpPr>
        <p:cNvPr id="1" name=""/>
        <p:cNvGrpSpPr/>
        <p:nvPr/>
      </p:nvGrpSpPr>
      <p:grpSpPr>
        <a:xfrm>
          <a:off x="0" y="0"/>
          <a:ext cx="0" cy="0"/>
          <a:chOff x="0" y="0"/>
          <a:chExt cx="0" cy="0"/>
        </a:xfrm>
      </p:grpSpPr>
      <p:grpSp>
        <p:nvGrpSpPr>
          <p:cNvPr id="2" name="Group 2"/>
          <p:cNvGrpSpPr/>
          <p:nvPr/>
        </p:nvGrpSpPr>
        <p:grpSpPr>
          <a:xfrm>
            <a:off x="0" y="-12700"/>
            <a:ext cx="9779411" cy="2019024"/>
            <a:chOff x="0" y="0"/>
            <a:chExt cx="13039215" cy="2692032"/>
          </a:xfrm>
        </p:grpSpPr>
        <p:pic>
          <p:nvPicPr>
            <p:cNvPr id="3" name="Picture 3"/>
            <p:cNvPicPr>
              <a:picLocks noChangeAspect="1"/>
            </p:cNvPicPr>
            <p:nvPr/>
          </p:nvPicPr>
          <p:blipFill>
            <a:blip r:embed="rId2">
              <a:alphaModFix amt="24000"/>
            </a:blip>
            <a:srcRect t="59449" b="9581"/>
            <a:stretch>
              <a:fillRect/>
            </a:stretch>
          </p:blipFill>
          <p:spPr>
            <a:xfrm>
              <a:off x="0" y="0"/>
              <a:ext cx="13039215" cy="2692032"/>
            </a:xfrm>
            <a:prstGeom prst="rect">
              <a:avLst/>
            </a:prstGeom>
          </p:spPr>
        </p:pic>
      </p:grpSp>
      <p:grpSp>
        <p:nvGrpSpPr>
          <p:cNvPr id="4" name="Group 4"/>
          <p:cNvGrpSpPr/>
          <p:nvPr/>
        </p:nvGrpSpPr>
        <p:grpSpPr>
          <a:xfrm>
            <a:off x="742950" y="2419350"/>
            <a:ext cx="5944173" cy="2001653"/>
            <a:chOff x="0" y="0"/>
            <a:chExt cx="15225500" cy="5126990"/>
          </a:xfrm>
        </p:grpSpPr>
        <p:sp>
          <p:nvSpPr>
            <p:cNvPr id="5" name="Freeform 5"/>
            <p:cNvSpPr/>
            <p:nvPr/>
          </p:nvSpPr>
          <p:spPr>
            <a:xfrm>
              <a:off x="0" y="0"/>
              <a:ext cx="15225500" cy="5126990"/>
            </a:xfrm>
            <a:custGeom>
              <a:avLst/>
              <a:gdLst/>
              <a:ahLst/>
              <a:cxnLst/>
              <a:rect l="l" t="t" r="r" b="b"/>
              <a:pathLst>
                <a:path w="15225500" h="5126990">
                  <a:moveTo>
                    <a:pt x="12403560" y="0"/>
                  </a:moveTo>
                  <a:lnTo>
                    <a:pt x="0" y="0"/>
                  </a:lnTo>
                  <a:lnTo>
                    <a:pt x="2821940" y="2564130"/>
                  </a:lnTo>
                  <a:lnTo>
                    <a:pt x="0" y="5126990"/>
                  </a:lnTo>
                  <a:lnTo>
                    <a:pt x="12403560" y="5126990"/>
                  </a:lnTo>
                  <a:lnTo>
                    <a:pt x="15225500" y="2564130"/>
                  </a:lnTo>
                  <a:close/>
                </a:path>
              </a:pathLst>
            </a:custGeom>
            <a:solidFill>
              <a:srgbClr val="F2F2F2"/>
            </a:solidFill>
          </p:spPr>
        </p:sp>
      </p:grpSp>
      <p:grpSp>
        <p:nvGrpSpPr>
          <p:cNvPr id="6" name="Group 6"/>
          <p:cNvGrpSpPr/>
          <p:nvPr/>
        </p:nvGrpSpPr>
        <p:grpSpPr>
          <a:xfrm>
            <a:off x="755650" y="4845050"/>
            <a:ext cx="8248692" cy="2001653"/>
            <a:chOff x="0" y="0"/>
            <a:chExt cx="21128331" cy="5126990"/>
          </a:xfrm>
        </p:grpSpPr>
        <p:sp>
          <p:nvSpPr>
            <p:cNvPr id="7" name="Freeform 7"/>
            <p:cNvSpPr/>
            <p:nvPr/>
          </p:nvSpPr>
          <p:spPr>
            <a:xfrm>
              <a:off x="0" y="0"/>
              <a:ext cx="21128331" cy="5126990"/>
            </a:xfrm>
            <a:custGeom>
              <a:avLst/>
              <a:gdLst/>
              <a:ahLst/>
              <a:cxnLst/>
              <a:rect l="l" t="t" r="r" b="b"/>
              <a:pathLst>
                <a:path w="21128331" h="5126990">
                  <a:moveTo>
                    <a:pt x="18306391" y="0"/>
                  </a:moveTo>
                  <a:lnTo>
                    <a:pt x="0" y="0"/>
                  </a:lnTo>
                  <a:lnTo>
                    <a:pt x="2821940" y="2564130"/>
                  </a:lnTo>
                  <a:lnTo>
                    <a:pt x="0" y="5126990"/>
                  </a:lnTo>
                  <a:lnTo>
                    <a:pt x="18306391" y="5126990"/>
                  </a:lnTo>
                  <a:lnTo>
                    <a:pt x="21128331" y="2564130"/>
                  </a:lnTo>
                  <a:close/>
                </a:path>
              </a:pathLst>
            </a:custGeom>
            <a:solidFill>
              <a:srgbClr val="F2F2F2"/>
            </a:solidFill>
          </p:spPr>
        </p:sp>
      </p:grpSp>
      <p:sp>
        <p:nvSpPr>
          <p:cNvPr id="8" name="TextBox 8"/>
          <p:cNvSpPr txBox="1"/>
          <p:nvPr/>
        </p:nvSpPr>
        <p:spPr>
          <a:xfrm>
            <a:off x="546100" y="624713"/>
            <a:ext cx="8667899" cy="761136"/>
          </a:xfrm>
          <a:prstGeom prst="rect">
            <a:avLst/>
          </a:prstGeom>
        </p:spPr>
        <p:txBody>
          <a:bodyPr lIns="0" tIns="0" rIns="0" bIns="0" rtlCol="0" anchor="t">
            <a:spAutoFit/>
          </a:bodyPr>
          <a:lstStyle/>
          <a:p>
            <a:pPr algn="ctr">
              <a:lnSpc>
                <a:spcPts val="5664"/>
              </a:lnSpc>
            </a:pPr>
            <a:r>
              <a:rPr lang="en-US" sz="5840" spc="116">
                <a:solidFill>
                  <a:srgbClr val="FFFFFF"/>
                </a:solidFill>
                <a:latin typeface="Montserrat Classic Bold"/>
              </a:rPr>
              <a:t>Types of Compression</a:t>
            </a:r>
          </a:p>
        </p:txBody>
      </p:sp>
      <p:grpSp>
        <p:nvGrpSpPr>
          <p:cNvPr id="9" name="Group 9"/>
          <p:cNvGrpSpPr/>
          <p:nvPr/>
        </p:nvGrpSpPr>
        <p:grpSpPr>
          <a:xfrm>
            <a:off x="1788358" y="2521076"/>
            <a:ext cx="4316883" cy="1911252"/>
            <a:chOff x="0" y="0"/>
            <a:chExt cx="5755844" cy="2548336"/>
          </a:xfrm>
        </p:grpSpPr>
        <p:sp>
          <p:nvSpPr>
            <p:cNvPr id="10" name="TextBox 10"/>
            <p:cNvSpPr txBox="1"/>
            <p:nvPr/>
          </p:nvSpPr>
          <p:spPr>
            <a:xfrm>
              <a:off x="0" y="47625"/>
              <a:ext cx="5755844" cy="466236"/>
            </a:xfrm>
            <a:prstGeom prst="rect">
              <a:avLst/>
            </a:prstGeom>
          </p:spPr>
          <p:txBody>
            <a:bodyPr lIns="0" tIns="0" rIns="0" bIns="0" rtlCol="0" anchor="t">
              <a:spAutoFit/>
            </a:bodyPr>
            <a:lstStyle/>
            <a:p>
              <a:pPr>
                <a:lnSpc>
                  <a:spcPts val="2467"/>
                </a:lnSpc>
              </a:pPr>
              <a:r>
                <a:rPr lang="en-US" sz="2544" spc="50">
                  <a:solidFill>
                    <a:srgbClr val="4CB8B4"/>
                  </a:solidFill>
                  <a:latin typeface="Montserrat Classic Bold"/>
                </a:rPr>
                <a:t>Lossless Compression</a:t>
              </a:r>
            </a:p>
          </p:txBody>
        </p:sp>
        <p:sp>
          <p:nvSpPr>
            <p:cNvPr id="11" name="TextBox 11"/>
            <p:cNvSpPr txBox="1"/>
            <p:nvPr/>
          </p:nvSpPr>
          <p:spPr>
            <a:xfrm>
              <a:off x="0" y="661443"/>
              <a:ext cx="5755844" cy="1886893"/>
            </a:xfrm>
            <a:prstGeom prst="rect">
              <a:avLst/>
            </a:prstGeom>
          </p:spPr>
          <p:txBody>
            <a:bodyPr lIns="0" tIns="0" rIns="0" bIns="0" rtlCol="0" anchor="t">
              <a:spAutoFit/>
            </a:bodyPr>
            <a:lstStyle/>
            <a:p>
              <a:pPr>
                <a:lnSpc>
                  <a:spcPts val="2862"/>
                </a:lnSpc>
              </a:pPr>
              <a:r>
                <a:rPr lang="en-US" sz="1908" spc="38">
                  <a:solidFill>
                    <a:srgbClr val="666666"/>
                  </a:solidFill>
                  <a:latin typeface="Montserrat Light"/>
                </a:rPr>
                <a:t> Develop predictive coding methods based on MLP networks to achieve better compression without quality loss.</a:t>
              </a:r>
            </a:p>
          </p:txBody>
        </p:sp>
      </p:grpSp>
      <p:grpSp>
        <p:nvGrpSpPr>
          <p:cNvPr id="12" name="Group 12"/>
          <p:cNvGrpSpPr/>
          <p:nvPr/>
        </p:nvGrpSpPr>
        <p:grpSpPr>
          <a:xfrm>
            <a:off x="1959275" y="5035770"/>
            <a:ext cx="6140320" cy="1620213"/>
            <a:chOff x="0" y="0"/>
            <a:chExt cx="8187093" cy="2160283"/>
          </a:xfrm>
        </p:grpSpPr>
        <p:sp>
          <p:nvSpPr>
            <p:cNvPr id="13" name="TextBox 13"/>
            <p:cNvSpPr txBox="1"/>
            <p:nvPr/>
          </p:nvSpPr>
          <p:spPr>
            <a:xfrm>
              <a:off x="0" y="47625"/>
              <a:ext cx="4838897" cy="494190"/>
            </a:xfrm>
            <a:prstGeom prst="rect">
              <a:avLst/>
            </a:prstGeom>
          </p:spPr>
          <p:txBody>
            <a:bodyPr lIns="0" tIns="0" rIns="0" bIns="0" rtlCol="0" anchor="t">
              <a:spAutoFit/>
            </a:bodyPr>
            <a:lstStyle/>
            <a:p>
              <a:pPr>
                <a:lnSpc>
                  <a:spcPts val="2602"/>
                </a:lnSpc>
              </a:pPr>
              <a:r>
                <a:rPr lang="en-US" sz="2682" spc="53">
                  <a:solidFill>
                    <a:srgbClr val="4CB8B4"/>
                  </a:solidFill>
                  <a:latin typeface="Montserrat Classic Bold"/>
                </a:rPr>
                <a:t>Lossy Compression</a:t>
              </a:r>
            </a:p>
          </p:txBody>
        </p:sp>
        <p:sp>
          <p:nvSpPr>
            <p:cNvPr id="14" name="TextBox 14"/>
            <p:cNvSpPr txBox="1"/>
            <p:nvPr/>
          </p:nvSpPr>
          <p:spPr>
            <a:xfrm>
              <a:off x="18810" y="681725"/>
              <a:ext cx="8168283" cy="1478558"/>
            </a:xfrm>
            <a:prstGeom prst="rect">
              <a:avLst/>
            </a:prstGeom>
          </p:spPr>
          <p:txBody>
            <a:bodyPr lIns="0" tIns="0" rIns="0" bIns="0" rtlCol="0" anchor="t">
              <a:spAutoFit/>
            </a:bodyPr>
            <a:lstStyle/>
            <a:p>
              <a:pPr>
                <a:lnSpc>
                  <a:spcPts val="3017"/>
                </a:lnSpc>
              </a:pPr>
              <a:r>
                <a:rPr lang="en-US" sz="2011" spc="40">
                  <a:solidFill>
                    <a:srgbClr val="666666"/>
                  </a:solidFill>
                  <a:latin typeface="Montserrat Light"/>
                </a:rPr>
                <a:t>Explore autoencoders and GAN architectures for lossy image compression with minimal information loss.</a:t>
              </a:r>
            </a:p>
          </p:txBody>
        </p:sp>
      </p:grpSp>
      <p:grpSp>
        <p:nvGrpSpPr>
          <p:cNvPr id="15" name="Group 15"/>
          <p:cNvGrpSpPr/>
          <p:nvPr/>
        </p:nvGrpSpPr>
        <p:grpSpPr>
          <a:xfrm>
            <a:off x="482600" y="3962400"/>
            <a:ext cx="718955" cy="575164"/>
            <a:chOff x="0" y="0"/>
            <a:chExt cx="6408833" cy="5126990"/>
          </a:xfrm>
        </p:grpSpPr>
        <p:sp>
          <p:nvSpPr>
            <p:cNvPr id="16" name="Freeform 16"/>
            <p:cNvSpPr/>
            <p:nvPr/>
          </p:nvSpPr>
          <p:spPr>
            <a:xfrm>
              <a:off x="0" y="0"/>
              <a:ext cx="6408833" cy="5126990"/>
            </a:xfrm>
            <a:custGeom>
              <a:avLst/>
              <a:gdLst/>
              <a:ahLst/>
              <a:cxnLst/>
              <a:rect l="l" t="t" r="r" b="b"/>
              <a:pathLst>
                <a:path w="6408833" h="5126990">
                  <a:moveTo>
                    <a:pt x="3586893" y="0"/>
                  </a:moveTo>
                  <a:lnTo>
                    <a:pt x="0" y="0"/>
                  </a:lnTo>
                  <a:lnTo>
                    <a:pt x="2821940" y="2564130"/>
                  </a:lnTo>
                  <a:lnTo>
                    <a:pt x="0" y="5126990"/>
                  </a:lnTo>
                  <a:lnTo>
                    <a:pt x="3586893" y="5126990"/>
                  </a:lnTo>
                  <a:lnTo>
                    <a:pt x="6408833" y="2564130"/>
                  </a:lnTo>
                  <a:close/>
                </a:path>
              </a:pathLst>
            </a:custGeom>
            <a:solidFill>
              <a:srgbClr val="FFCC58"/>
            </a:solidFill>
          </p:spPr>
        </p:sp>
      </p:grpSp>
      <p:grpSp>
        <p:nvGrpSpPr>
          <p:cNvPr id="17" name="Group 17"/>
          <p:cNvGrpSpPr/>
          <p:nvPr/>
        </p:nvGrpSpPr>
        <p:grpSpPr>
          <a:xfrm>
            <a:off x="7569200" y="6565900"/>
            <a:ext cx="718955" cy="575164"/>
            <a:chOff x="0" y="0"/>
            <a:chExt cx="6408833" cy="5126990"/>
          </a:xfrm>
        </p:grpSpPr>
        <p:sp>
          <p:nvSpPr>
            <p:cNvPr id="18" name="Freeform 18"/>
            <p:cNvSpPr/>
            <p:nvPr/>
          </p:nvSpPr>
          <p:spPr>
            <a:xfrm>
              <a:off x="0" y="0"/>
              <a:ext cx="6408833" cy="5126990"/>
            </a:xfrm>
            <a:custGeom>
              <a:avLst/>
              <a:gdLst/>
              <a:ahLst/>
              <a:cxnLst/>
              <a:rect l="l" t="t" r="r" b="b"/>
              <a:pathLst>
                <a:path w="6408833" h="5126990">
                  <a:moveTo>
                    <a:pt x="3586893" y="0"/>
                  </a:moveTo>
                  <a:lnTo>
                    <a:pt x="0" y="0"/>
                  </a:lnTo>
                  <a:lnTo>
                    <a:pt x="2821940" y="2564130"/>
                  </a:lnTo>
                  <a:lnTo>
                    <a:pt x="0" y="5126990"/>
                  </a:lnTo>
                  <a:lnTo>
                    <a:pt x="3586893" y="5126990"/>
                  </a:lnTo>
                  <a:lnTo>
                    <a:pt x="6408833" y="2564130"/>
                  </a:lnTo>
                  <a:close/>
                </a:path>
              </a:pathLst>
            </a:custGeom>
            <a:solidFill>
              <a:srgbClr val="4CB8B4"/>
            </a:solidFill>
          </p:spPr>
        </p:sp>
      </p:grpSp>
      <p:grpSp>
        <p:nvGrpSpPr>
          <p:cNvPr id="19" name="Group 19"/>
          <p:cNvGrpSpPr/>
          <p:nvPr/>
        </p:nvGrpSpPr>
        <p:grpSpPr>
          <a:xfrm>
            <a:off x="5918200" y="4432300"/>
            <a:ext cx="374081" cy="295327"/>
            <a:chOff x="0" y="0"/>
            <a:chExt cx="6494284" cy="5126990"/>
          </a:xfrm>
        </p:grpSpPr>
        <p:sp>
          <p:nvSpPr>
            <p:cNvPr id="20" name="Freeform 20"/>
            <p:cNvSpPr/>
            <p:nvPr/>
          </p:nvSpPr>
          <p:spPr>
            <a:xfrm>
              <a:off x="0" y="0"/>
              <a:ext cx="6494284" cy="5126990"/>
            </a:xfrm>
            <a:custGeom>
              <a:avLst/>
              <a:gdLst/>
              <a:ahLst/>
              <a:cxnLst/>
              <a:rect l="l" t="t" r="r" b="b"/>
              <a:pathLst>
                <a:path w="6494284" h="5126990">
                  <a:moveTo>
                    <a:pt x="3672344" y="0"/>
                  </a:moveTo>
                  <a:lnTo>
                    <a:pt x="0" y="0"/>
                  </a:lnTo>
                  <a:lnTo>
                    <a:pt x="2821940" y="2564130"/>
                  </a:lnTo>
                  <a:lnTo>
                    <a:pt x="0" y="5126990"/>
                  </a:lnTo>
                  <a:lnTo>
                    <a:pt x="3672344" y="5126990"/>
                  </a:lnTo>
                  <a:lnTo>
                    <a:pt x="6494284" y="2564130"/>
                  </a:lnTo>
                  <a:close/>
                </a:path>
              </a:pathLst>
            </a:custGeom>
            <a:solidFill>
              <a:srgbClr val="F2F2F2"/>
            </a:solidFill>
          </p:spPr>
        </p:sp>
      </p:grpSp>
      <p:grpSp>
        <p:nvGrpSpPr>
          <p:cNvPr id="21" name="Group 21"/>
          <p:cNvGrpSpPr/>
          <p:nvPr/>
        </p:nvGrpSpPr>
        <p:grpSpPr>
          <a:xfrm>
            <a:off x="8458200" y="6565900"/>
            <a:ext cx="374081" cy="295327"/>
            <a:chOff x="0" y="0"/>
            <a:chExt cx="6494284" cy="5126990"/>
          </a:xfrm>
        </p:grpSpPr>
        <p:sp>
          <p:nvSpPr>
            <p:cNvPr id="22" name="Freeform 22"/>
            <p:cNvSpPr/>
            <p:nvPr/>
          </p:nvSpPr>
          <p:spPr>
            <a:xfrm>
              <a:off x="0" y="0"/>
              <a:ext cx="6494284" cy="5126990"/>
            </a:xfrm>
            <a:custGeom>
              <a:avLst/>
              <a:gdLst/>
              <a:ahLst/>
              <a:cxnLst/>
              <a:rect l="l" t="t" r="r" b="b"/>
              <a:pathLst>
                <a:path w="6494284" h="5126990">
                  <a:moveTo>
                    <a:pt x="3672344" y="0"/>
                  </a:moveTo>
                  <a:lnTo>
                    <a:pt x="0" y="0"/>
                  </a:lnTo>
                  <a:lnTo>
                    <a:pt x="2821940" y="2564130"/>
                  </a:lnTo>
                  <a:lnTo>
                    <a:pt x="0" y="5126990"/>
                  </a:lnTo>
                  <a:lnTo>
                    <a:pt x="3672344" y="5126990"/>
                  </a:lnTo>
                  <a:lnTo>
                    <a:pt x="6494284" y="2564130"/>
                  </a:lnTo>
                  <a:close/>
                </a:path>
              </a:pathLst>
            </a:custGeom>
            <a:solidFill>
              <a:srgbClr val="F2F2F2"/>
            </a:solidFill>
          </p:spPr>
        </p:sp>
      </p:grpSp>
      <p:grpSp>
        <p:nvGrpSpPr>
          <p:cNvPr id="23" name="Group 23"/>
          <p:cNvGrpSpPr/>
          <p:nvPr/>
        </p:nvGrpSpPr>
        <p:grpSpPr>
          <a:xfrm>
            <a:off x="1028700" y="6083300"/>
            <a:ext cx="290830" cy="229602"/>
            <a:chOff x="0" y="0"/>
            <a:chExt cx="6494284" cy="5126990"/>
          </a:xfrm>
        </p:grpSpPr>
        <p:sp>
          <p:nvSpPr>
            <p:cNvPr id="24" name="Freeform 24"/>
            <p:cNvSpPr/>
            <p:nvPr/>
          </p:nvSpPr>
          <p:spPr>
            <a:xfrm>
              <a:off x="0" y="0"/>
              <a:ext cx="6494284" cy="5126990"/>
            </a:xfrm>
            <a:custGeom>
              <a:avLst/>
              <a:gdLst/>
              <a:ahLst/>
              <a:cxnLst/>
              <a:rect l="l" t="t" r="r" b="b"/>
              <a:pathLst>
                <a:path w="6494284" h="5126990">
                  <a:moveTo>
                    <a:pt x="3672344" y="0"/>
                  </a:moveTo>
                  <a:lnTo>
                    <a:pt x="0" y="0"/>
                  </a:lnTo>
                  <a:lnTo>
                    <a:pt x="2821940" y="2564130"/>
                  </a:lnTo>
                  <a:lnTo>
                    <a:pt x="0" y="5126990"/>
                  </a:lnTo>
                  <a:lnTo>
                    <a:pt x="3672344" y="5126990"/>
                  </a:lnTo>
                  <a:lnTo>
                    <a:pt x="6494284" y="2564130"/>
                  </a:lnTo>
                  <a:close/>
                </a:path>
              </a:pathLst>
            </a:custGeom>
            <a:solidFill>
              <a:srgbClr val="FFCC58"/>
            </a:solidFill>
          </p:spPr>
        </p:sp>
      </p:grpSp>
      <p:grpSp>
        <p:nvGrpSpPr>
          <p:cNvPr id="25" name="Group 25"/>
          <p:cNvGrpSpPr/>
          <p:nvPr/>
        </p:nvGrpSpPr>
        <p:grpSpPr>
          <a:xfrm>
            <a:off x="6400800" y="2832100"/>
            <a:ext cx="295389" cy="233202"/>
            <a:chOff x="0" y="0"/>
            <a:chExt cx="6494284" cy="5126990"/>
          </a:xfrm>
        </p:grpSpPr>
        <p:sp>
          <p:nvSpPr>
            <p:cNvPr id="26" name="Freeform 26"/>
            <p:cNvSpPr/>
            <p:nvPr/>
          </p:nvSpPr>
          <p:spPr>
            <a:xfrm>
              <a:off x="0" y="0"/>
              <a:ext cx="6494284" cy="5126990"/>
            </a:xfrm>
            <a:custGeom>
              <a:avLst/>
              <a:gdLst/>
              <a:ahLst/>
              <a:cxnLst/>
              <a:rect l="l" t="t" r="r" b="b"/>
              <a:pathLst>
                <a:path w="6494284" h="5126990">
                  <a:moveTo>
                    <a:pt x="3672344" y="0"/>
                  </a:moveTo>
                  <a:lnTo>
                    <a:pt x="0" y="0"/>
                  </a:lnTo>
                  <a:lnTo>
                    <a:pt x="2821940" y="2564130"/>
                  </a:lnTo>
                  <a:lnTo>
                    <a:pt x="0" y="5126990"/>
                  </a:lnTo>
                  <a:lnTo>
                    <a:pt x="3672344" y="5126990"/>
                  </a:lnTo>
                  <a:lnTo>
                    <a:pt x="6494284" y="2564130"/>
                  </a:lnTo>
                  <a:close/>
                </a:path>
              </a:pathLst>
            </a:custGeom>
            <a:solidFill>
              <a:srgbClr val="4CB8B4"/>
            </a:solidFill>
          </p:spPr>
        </p:sp>
      </p:gr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4CB8B4"/>
        </a:solidFill>
        <a:effectLst/>
      </p:bgPr>
    </p:bg>
    <p:spTree>
      <p:nvGrpSpPr>
        <p:cNvPr id="1" name=""/>
        <p:cNvGrpSpPr/>
        <p:nvPr/>
      </p:nvGrpSpPr>
      <p:grpSpPr>
        <a:xfrm>
          <a:off x="0" y="0"/>
          <a:ext cx="0" cy="0"/>
          <a:chOff x="0" y="0"/>
          <a:chExt cx="0" cy="0"/>
        </a:xfrm>
      </p:grpSpPr>
      <p:grpSp>
        <p:nvGrpSpPr>
          <p:cNvPr id="2" name="Group 2"/>
          <p:cNvGrpSpPr/>
          <p:nvPr/>
        </p:nvGrpSpPr>
        <p:grpSpPr>
          <a:xfrm>
            <a:off x="0" y="6553200"/>
            <a:ext cx="1921353" cy="1543382"/>
            <a:chOff x="0" y="0"/>
            <a:chExt cx="6382674" cy="5126990"/>
          </a:xfrm>
        </p:grpSpPr>
        <p:sp>
          <p:nvSpPr>
            <p:cNvPr id="3" name="Freeform 3"/>
            <p:cNvSpPr/>
            <p:nvPr/>
          </p:nvSpPr>
          <p:spPr>
            <a:xfrm>
              <a:off x="0" y="0"/>
              <a:ext cx="6382674" cy="5126990"/>
            </a:xfrm>
            <a:custGeom>
              <a:avLst/>
              <a:gdLst/>
              <a:ahLst/>
              <a:cxnLst/>
              <a:rect l="l" t="t" r="r" b="b"/>
              <a:pathLst>
                <a:path w="6382674" h="5126990">
                  <a:moveTo>
                    <a:pt x="3560734" y="0"/>
                  </a:moveTo>
                  <a:lnTo>
                    <a:pt x="0" y="0"/>
                  </a:lnTo>
                  <a:lnTo>
                    <a:pt x="2821940" y="2564130"/>
                  </a:lnTo>
                  <a:lnTo>
                    <a:pt x="0" y="5126990"/>
                  </a:lnTo>
                  <a:lnTo>
                    <a:pt x="3560734" y="5126990"/>
                  </a:lnTo>
                  <a:lnTo>
                    <a:pt x="6382674" y="2564130"/>
                  </a:lnTo>
                  <a:close/>
                </a:path>
              </a:pathLst>
            </a:custGeom>
            <a:solidFill>
              <a:srgbClr val="FF7477"/>
            </a:solidFill>
          </p:spPr>
        </p:sp>
      </p:grpSp>
      <p:grpSp>
        <p:nvGrpSpPr>
          <p:cNvPr id="4" name="Group 4"/>
          <p:cNvGrpSpPr/>
          <p:nvPr/>
        </p:nvGrpSpPr>
        <p:grpSpPr>
          <a:xfrm>
            <a:off x="8417169" y="6096000"/>
            <a:ext cx="566096" cy="455638"/>
            <a:chOff x="0" y="0"/>
            <a:chExt cx="6369991" cy="5126990"/>
          </a:xfrm>
        </p:grpSpPr>
        <p:sp>
          <p:nvSpPr>
            <p:cNvPr id="5" name="Freeform 5"/>
            <p:cNvSpPr/>
            <p:nvPr/>
          </p:nvSpPr>
          <p:spPr>
            <a:xfrm>
              <a:off x="0" y="0"/>
              <a:ext cx="6369991" cy="5126990"/>
            </a:xfrm>
            <a:custGeom>
              <a:avLst/>
              <a:gdLst/>
              <a:ahLst/>
              <a:cxnLst/>
              <a:rect l="l" t="t" r="r" b="b"/>
              <a:pathLst>
                <a:path w="6369991" h="5126990">
                  <a:moveTo>
                    <a:pt x="3548051" y="0"/>
                  </a:moveTo>
                  <a:lnTo>
                    <a:pt x="0" y="0"/>
                  </a:lnTo>
                  <a:lnTo>
                    <a:pt x="2821940" y="2564130"/>
                  </a:lnTo>
                  <a:lnTo>
                    <a:pt x="0" y="5126990"/>
                  </a:lnTo>
                  <a:lnTo>
                    <a:pt x="3548051" y="5126990"/>
                  </a:lnTo>
                  <a:lnTo>
                    <a:pt x="6369991" y="2564130"/>
                  </a:lnTo>
                  <a:close/>
                </a:path>
              </a:pathLst>
            </a:custGeom>
            <a:solidFill>
              <a:srgbClr val="F2F2F2"/>
            </a:solidFill>
          </p:spPr>
        </p:sp>
      </p:grpSp>
      <p:sp>
        <p:nvSpPr>
          <p:cNvPr id="6" name="Freeform 6"/>
          <p:cNvSpPr/>
          <p:nvPr/>
        </p:nvSpPr>
        <p:spPr>
          <a:xfrm>
            <a:off x="1473943" y="2228400"/>
            <a:ext cx="6805714" cy="2858400"/>
          </a:xfrm>
          <a:custGeom>
            <a:avLst/>
            <a:gdLst/>
            <a:ahLst/>
            <a:cxnLst/>
            <a:rect l="l" t="t" r="r" b="b"/>
            <a:pathLst>
              <a:path w="6805714" h="2858400">
                <a:moveTo>
                  <a:pt x="0" y="0"/>
                </a:moveTo>
                <a:lnTo>
                  <a:pt x="6805714" y="0"/>
                </a:lnTo>
                <a:lnTo>
                  <a:pt x="6805714" y="2858400"/>
                </a:lnTo>
                <a:lnTo>
                  <a:pt x="0" y="2858400"/>
                </a:lnTo>
                <a:lnTo>
                  <a:pt x="0" y="0"/>
                </a:lnTo>
                <a:close/>
              </a:path>
            </a:pathLst>
          </a:custGeom>
          <a:blipFill>
            <a:blip r:embed="rId2"/>
            <a:stretch>
              <a:fillRect/>
            </a:stretch>
          </a:blipFill>
        </p:spPr>
      </p:sp>
      <p:sp>
        <p:nvSpPr>
          <p:cNvPr id="7" name="TextBox 7"/>
          <p:cNvSpPr txBox="1"/>
          <p:nvPr/>
        </p:nvSpPr>
        <p:spPr>
          <a:xfrm>
            <a:off x="580906" y="5193000"/>
            <a:ext cx="8591788" cy="390496"/>
          </a:xfrm>
          <a:prstGeom prst="rect">
            <a:avLst/>
          </a:prstGeom>
        </p:spPr>
        <p:txBody>
          <a:bodyPr lIns="0" tIns="0" rIns="0" bIns="0" rtlCol="0" anchor="t">
            <a:spAutoFit/>
          </a:bodyPr>
          <a:lstStyle/>
          <a:p>
            <a:pPr>
              <a:lnSpc>
                <a:spcPts val="3151"/>
              </a:lnSpc>
              <a:spcBef>
                <a:spcPct val="0"/>
              </a:spcBef>
            </a:pPr>
            <a:r>
              <a:rPr lang="en-US" sz="2251" spc="45">
                <a:solidFill>
                  <a:srgbClr val="F2F2F2"/>
                </a:solidFill>
                <a:latin typeface="Montserrat Classic Bold"/>
              </a:rPr>
              <a:t>  Layers of MLP. We used ReLU functions after every layer.</a:t>
            </a: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4CB8B4"/>
        </a:solidFill>
        <a:effectLst/>
      </p:bgPr>
    </p:bg>
    <p:spTree>
      <p:nvGrpSpPr>
        <p:cNvPr id="1" name=""/>
        <p:cNvGrpSpPr/>
        <p:nvPr/>
      </p:nvGrpSpPr>
      <p:grpSpPr>
        <a:xfrm>
          <a:off x="0" y="0"/>
          <a:ext cx="0" cy="0"/>
          <a:chOff x="0" y="0"/>
          <a:chExt cx="0" cy="0"/>
        </a:xfrm>
      </p:grpSpPr>
      <p:grpSp>
        <p:nvGrpSpPr>
          <p:cNvPr id="2" name="Group 2"/>
          <p:cNvGrpSpPr/>
          <p:nvPr/>
        </p:nvGrpSpPr>
        <p:grpSpPr>
          <a:xfrm>
            <a:off x="0" y="6553200"/>
            <a:ext cx="1921353" cy="1543382"/>
            <a:chOff x="0" y="0"/>
            <a:chExt cx="6382674" cy="5126990"/>
          </a:xfrm>
        </p:grpSpPr>
        <p:sp>
          <p:nvSpPr>
            <p:cNvPr id="3" name="Freeform 3"/>
            <p:cNvSpPr/>
            <p:nvPr/>
          </p:nvSpPr>
          <p:spPr>
            <a:xfrm>
              <a:off x="0" y="0"/>
              <a:ext cx="6382674" cy="5126990"/>
            </a:xfrm>
            <a:custGeom>
              <a:avLst/>
              <a:gdLst/>
              <a:ahLst/>
              <a:cxnLst/>
              <a:rect l="l" t="t" r="r" b="b"/>
              <a:pathLst>
                <a:path w="6382674" h="5126990">
                  <a:moveTo>
                    <a:pt x="3560734" y="0"/>
                  </a:moveTo>
                  <a:lnTo>
                    <a:pt x="0" y="0"/>
                  </a:lnTo>
                  <a:lnTo>
                    <a:pt x="2821940" y="2564130"/>
                  </a:lnTo>
                  <a:lnTo>
                    <a:pt x="0" y="5126990"/>
                  </a:lnTo>
                  <a:lnTo>
                    <a:pt x="3560734" y="5126990"/>
                  </a:lnTo>
                  <a:lnTo>
                    <a:pt x="6382674" y="2564130"/>
                  </a:lnTo>
                  <a:close/>
                </a:path>
              </a:pathLst>
            </a:custGeom>
            <a:solidFill>
              <a:srgbClr val="FF7477"/>
            </a:solidFill>
          </p:spPr>
        </p:sp>
      </p:grpSp>
      <p:grpSp>
        <p:nvGrpSpPr>
          <p:cNvPr id="4" name="Group 4"/>
          <p:cNvGrpSpPr/>
          <p:nvPr/>
        </p:nvGrpSpPr>
        <p:grpSpPr>
          <a:xfrm>
            <a:off x="8417169" y="6096000"/>
            <a:ext cx="566096" cy="455638"/>
            <a:chOff x="0" y="0"/>
            <a:chExt cx="6369991" cy="5126990"/>
          </a:xfrm>
        </p:grpSpPr>
        <p:sp>
          <p:nvSpPr>
            <p:cNvPr id="5" name="Freeform 5"/>
            <p:cNvSpPr/>
            <p:nvPr/>
          </p:nvSpPr>
          <p:spPr>
            <a:xfrm>
              <a:off x="0" y="0"/>
              <a:ext cx="6369991" cy="5126990"/>
            </a:xfrm>
            <a:custGeom>
              <a:avLst/>
              <a:gdLst/>
              <a:ahLst/>
              <a:cxnLst/>
              <a:rect l="l" t="t" r="r" b="b"/>
              <a:pathLst>
                <a:path w="6369991" h="5126990">
                  <a:moveTo>
                    <a:pt x="3548051" y="0"/>
                  </a:moveTo>
                  <a:lnTo>
                    <a:pt x="0" y="0"/>
                  </a:lnTo>
                  <a:lnTo>
                    <a:pt x="2821940" y="2564130"/>
                  </a:lnTo>
                  <a:lnTo>
                    <a:pt x="0" y="5126990"/>
                  </a:lnTo>
                  <a:lnTo>
                    <a:pt x="3548051" y="5126990"/>
                  </a:lnTo>
                  <a:lnTo>
                    <a:pt x="6369991" y="2564130"/>
                  </a:lnTo>
                  <a:close/>
                </a:path>
              </a:pathLst>
            </a:custGeom>
            <a:solidFill>
              <a:srgbClr val="F2F2F2"/>
            </a:solidFill>
          </p:spPr>
        </p:sp>
      </p:grpSp>
      <p:sp>
        <p:nvSpPr>
          <p:cNvPr id="6" name="Freeform 6"/>
          <p:cNvSpPr/>
          <p:nvPr/>
        </p:nvSpPr>
        <p:spPr>
          <a:xfrm>
            <a:off x="432712" y="731520"/>
            <a:ext cx="8926711" cy="1907842"/>
          </a:xfrm>
          <a:custGeom>
            <a:avLst/>
            <a:gdLst/>
            <a:ahLst/>
            <a:cxnLst/>
            <a:rect l="l" t="t" r="r" b="b"/>
            <a:pathLst>
              <a:path w="8926711" h="1907842">
                <a:moveTo>
                  <a:pt x="0" y="0"/>
                </a:moveTo>
                <a:lnTo>
                  <a:pt x="8926711" y="0"/>
                </a:lnTo>
                <a:lnTo>
                  <a:pt x="8926711" y="1907842"/>
                </a:lnTo>
                <a:lnTo>
                  <a:pt x="0" y="1907842"/>
                </a:lnTo>
                <a:lnTo>
                  <a:pt x="0" y="0"/>
                </a:lnTo>
                <a:close/>
              </a:path>
            </a:pathLst>
          </a:custGeom>
          <a:blipFill>
            <a:blip r:embed="rId2"/>
            <a:stretch>
              <a:fillRect t="-2199" b="-2199"/>
            </a:stretch>
          </a:blipFill>
        </p:spPr>
      </p:sp>
      <p:sp>
        <p:nvSpPr>
          <p:cNvPr id="7" name="Freeform 7"/>
          <p:cNvSpPr/>
          <p:nvPr/>
        </p:nvSpPr>
        <p:spPr>
          <a:xfrm>
            <a:off x="432712" y="2854003"/>
            <a:ext cx="8926711" cy="2171982"/>
          </a:xfrm>
          <a:custGeom>
            <a:avLst/>
            <a:gdLst/>
            <a:ahLst/>
            <a:cxnLst/>
            <a:rect l="l" t="t" r="r" b="b"/>
            <a:pathLst>
              <a:path w="8926711" h="2171982">
                <a:moveTo>
                  <a:pt x="0" y="0"/>
                </a:moveTo>
                <a:lnTo>
                  <a:pt x="8926711" y="0"/>
                </a:lnTo>
                <a:lnTo>
                  <a:pt x="8926711" y="2171982"/>
                </a:lnTo>
                <a:lnTo>
                  <a:pt x="0" y="2171982"/>
                </a:lnTo>
                <a:lnTo>
                  <a:pt x="0" y="0"/>
                </a:lnTo>
                <a:close/>
              </a:path>
            </a:pathLst>
          </a:custGeom>
          <a:blipFill>
            <a:blip r:embed="rId3"/>
            <a:stretch>
              <a:fillRect t="-13960" b="-13960"/>
            </a:stretch>
          </a:blipFill>
        </p:spPr>
      </p:sp>
      <p:sp>
        <p:nvSpPr>
          <p:cNvPr id="8" name="TextBox 8"/>
          <p:cNvSpPr txBox="1"/>
          <p:nvPr/>
        </p:nvSpPr>
        <p:spPr>
          <a:xfrm>
            <a:off x="309721" y="5197435"/>
            <a:ext cx="9443879" cy="790546"/>
          </a:xfrm>
          <a:prstGeom prst="rect">
            <a:avLst/>
          </a:prstGeom>
        </p:spPr>
        <p:txBody>
          <a:bodyPr lIns="0" tIns="0" rIns="0" bIns="0" rtlCol="0" anchor="t">
            <a:spAutoFit/>
          </a:bodyPr>
          <a:lstStyle/>
          <a:p>
            <a:pPr>
              <a:lnSpc>
                <a:spcPts val="3151"/>
              </a:lnSpc>
              <a:spcBef>
                <a:spcPct val="0"/>
              </a:spcBef>
            </a:pPr>
            <a:r>
              <a:rPr lang="en-US" sz="2251" spc="45">
                <a:solidFill>
                  <a:srgbClr val="F2F2F2"/>
                </a:solidFill>
                <a:latin typeface="Montserrat Classic Bold"/>
              </a:rPr>
              <a:t>  Compression archive using combination of both autoencoder and GAN.</a:t>
            </a: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4CB8B4"/>
        </a:solidFill>
        <a:effectLst/>
      </p:bgPr>
    </p:bg>
    <p:spTree>
      <p:nvGrpSpPr>
        <p:cNvPr id="1" name=""/>
        <p:cNvGrpSpPr/>
        <p:nvPr/>
      </p:nvGrpSpPr>
      <p:grpSpPr>
        <a:xfrm>
          <a:off x="0" y="0"/>
          <a:ext cx="0" cy="0"/>
          <a:chOff x="0" y="0"/>
          <a:chExt cx="0" cy="0"/>
        </a:xfrm>
      </p:grpSpPr>
      <p:sp>
        <p:nvSpPr>
          <p:cNvPr id="2" name="TextBox 2"/>
          <p:cNvSpPr txBox="1"/>
          <p:nvPr/>
        </p:nvSpPr>
        <p:spPr>
          <a:xfrm>
            <a:off x="180267" y="1849698"/>
            <a:ext cx="4127373" cy="650291"/>
          </a:xfrm>
          <a:prstGeom prst="rect">
            <a:avLst/>
          </a:prstGeom>
        </p:spPr>
        <p:txBody>
          <a:bodyPr lIns="0" tIns="0" rIns="0" bIns="0" rtlCol="0" anchor="t">
            <a:spAutoFit/>
          </a:bodyPr>
          <a:lstStyle/>
          <a:p>
            <a:pPr>
              <a:lnSpc>
                <a:spcPts val="4830"/>
              </a:lnSpc>
            </a:pPr>
            <a:r>
              <a:rPr lang="en-US" sz="4980" spc="99">
                <a:solidFill>
                  <a:srgbClr val="FFFFFF"/>
                </a:solidFill>
                <a:latin typeface="Montserrat Classic Bold"/>
              </a:rPr>
              <a:t>MLP</a:t>
            </a:r>
          </a:p>
        </p:txBody>
      </p:sp>
      <p:sp>
        <p:nvSpPr>
          <p:cNvPr id="3" name="Freeform 3"/>
          <p:cNvSpPr/>
          <p:nvPr/>
        </p:nvSpPr>
        <p:spPr>
          <a:xfrm rot="5400000">
            <a:off x="1277815" y="3614387"/>
            <a:ext cx="6479249" cy="59065"/>
          </a:xfrm>
          <a:custGeom>
            <a:avLst/>
            <a:gdLst/>
            <a:ahLst/>
            <a:cxnLst/>
            <a:rect l="l" t="t" r="r" b="b"/>
            <a:pathLst>
              <a:path w="6479249" h="59065">
                <a:moveTo>
                  <a:pt x="0" y="0"/>
                </a:moveTo>
                <a:lnTo>
                  <a:pt x="6479250" y="0"/>
                </a:lnTo>
                <a:lnTo>
                  <a:pt x="6479250" y="59064"/>
                </a:lnTo>
                <a:lnTo>
                  <a:pt x="0" y="59064"/>
                </a:lnTo>
                <a:lnTo>
                  <a:pt x="0" y="0"/>
                </a:lnTo>
                <a:close/>
              </a:path>
            </a:pathLst>
          </a:custGeom>
          <a:blipFill>
            <a:blip r:embed="rId2">
              <a:extLst>
                <a:ext uri="{96DAC541-7B7A-43D3-8B79-37D633B846F1}">
                  <asvg:svgBlip xmlns:asvg="http://schemas.microsoft.com/office/drawing/2016/SVG/main" xmlns="" r:embed="rId3"/>
                </a:ext>
              </a:extLst>
            </a:blip>
            <a:stretch>
              <a:fillRect t="-5434888" b="-5434888"/>
            </a:stretch>
          </a:blipFill>
        </p:spPr>
      </p:sp>
      <p:sp>
        <p:nvSpPr>
          <p:cNvPr id="4" name="TextBox 4"/>
          <p:cNvSpPr txBox="1"/>
          <p:nvPr/>
        </p:nvSpPr>
        <p:spPr>
          <a:xfrm>
            <a:off x="4876800" y="1331104"/>
            <a:ext cx="4673393" cy="2603277"/>
          </a:xfrm>
          <a:prstGeom prst="rect">
            <a:avLst/>
          </a:prstGeom>
        </p:spPr>
        <p:txBody>
          <a:bodyPr lIns="0" tIns="0" rIns="0" bIns="0" rtlCol="0" anchor="t">
            <a:spAutoFit/>
          </a:bodyPr>
          <a:lstStyle/>
          <a:p>
            <a:pPr>
              <a:lnSpc>
                <a:spcPts val="2872"/>
              </a:lnSpc>
            </a:pPr>
            <a:endParaRPr lang="en-US" sz="1915" spc="38" dirty="0" smtClean="0">
              <a:solidFill>
                <a:srgbClr val="FFFFFF"/>
              </a:solidFill>
              <a:latin typeface="Montserrat Light Bold"/>
            </a:endParaRPr>
          </a:p>
          <a:p>
            <a:pPr>
              <a:lnSpc>
                <a:spcPts val="2872"/>
              </a:lnSpc>
            </a:pPr>
            <a:endParaRPr lang="en-US" sz="1915" spc="38" dirty="0">
              <a:solidFill>
                <a:srgbClr val="FFFFFF"/>
              </a:solidFill>
              <a:latin typeface="Montserrat Light Bold"/>
            </a:endParaRPr>
          </a:p>
          <a:p>
            <a:pPr>
              <a:lnSpc>
                <a:spcPts val="2872"/>
              </a:lnSpc>
            </a:pPr>
            <a:r>
              <a:rPr lang="en-US" sz="1915" spc="38" dirty="0" smtClean="0">
                <a:solidFill>
                  <a:srgbClr val="FFFFFF"/>
                </a:solidFill>
                <a:latin typeface="Montserrat Light Bold"/>
              </a:rPr>
              <a:t>Huffman coding</a:t>
            </a:r>
          </a:p>
          <a:p>
            <a:pPr>
              <a:lnSpc>
                <a:spcPts val="2872"/>
              </a:lnSpc>
            </a:pPr>
            <a:r>
              <a:rPr lang="en-US" sz="1915" spc="38" dirty="0" smtClean="0">
                <a:solidFill>
                  <a:srgbClr val="FFFFFF"/>
                </a:solidFill>
                <a:latin typeface="Montserrat Light Bold"/>
              </a:rPr>
              <a:t>Predictive coding</a:t>
            </a:r>
          </a:p>
          <a:p>
            <a:pPr>
              <a:lnSpc>
                <a:spcPts val="2872"/>
              </a:lnSpc>
            </a:pPr>
            <a:r>
              <a:rPr lang="en-US" sz="1915" spc="38" dirty="0" smtClean="0">
                <a:solidFill>
                  <a:srgbClr val="FFFFFF"/>
                </a:solidFill>
                <a:latin typeface="Montserrat Light Bold"/>
              </a:rPr>
              <a:t>Linear regression</a:t>
            </a:r>
          </a:p>
          <a:p>
            <a:pPr>
              <a:lnSpc>
                <a:spcPts val="2872"/>
              </a:lnSpc>
            </a:pPr>
            <a:r>
              <a:rPr lang="en-US" sz="1915" spc="38" dirty="0" smtClean="0">
                <a:solidFill>
                  <a:srgbClr val="FFFFFF"/>
                </a:solidFill>
                <a:latin typeface="Montserrat Light Bold"/>
              </a:rPr>
              <a:t>RELU function</a:t>
            </a:r>
            <a:endParaRPr lang="en-US" sz="1915" spc="38" dirty="0">
              <a:solidFill>
                <a:srgbClr val="FFFFFF"/>
              </a:solidFill>
              <a:latin typeface="Montserrat Light"/>
            </a:endParaRPr>
          </a:p>
          <a:p>
            <a:pPr>
              <a:lnSpc>
                <a:spcPts val="2872"/>
              </a:lnSpc>
            </a:pPr>
            <a:endParaRPr lang="en-US" sz="1915" spc="38" dirty="0">
              <a:solidFill>
                <a:srgbClr val="FFFFFF"/>
              </a:solidFill>
              <a:latin typeface="Montserrat Light"/>
            </a:endParaRPr>
          </a:p>
        </p:txBody>
      </p:sp>
      <p:grpSp>
        <p:nvGrpSpPr>
          <p:cNvPr id="5" name="Group 5"/>
          <p:cNvGrpSpPr/>
          <p:nvPr/>
        </p:nvGrpSpPr>
        <p:grpSpPr>
          <a:xfrm>
            <a:off x="5339158" y="711779"/>
            <a:ext cx="718955" cy="575164"/>
            <a:chOff x="0" y="0"/>
            <a:chExt cx="6408833" cy="5126990"/>
          </a:xfrm>
        </p:grpSpPr>
        <p:sp>
          <p:nvSpPr>
            <p:cNvPr id="6" name="Freeform 6"/>
            <p:cNvSpPr/>
            <p:nvPr/>
          </p:nvSpPr>
          <p:spPr>
            <a:xfrm>
              <a:off x="0" y="0"/>
              <a:ext cx="6408833" cy="5126990"/>
            </a:xfrm>
            <a:custGeom>
              <a:avLst/>
              <a:gdLst/>
              <a:ahLst/>
              <a:cxnLst/>
              <a:rect l="l" t="t" r="r" b="b"/>
              <a:pathLst>
                <a:path w="6408833" h="5126990">
                  <a:moveTo>
                    <a:pt x="3586893" y="0"/>
                  </a:moveTo>
                  <a:lnTo>
                    <a:pt x="0" y="0"/>
                  </a:lnTo>
                  <a:lnTo>
                    <a:pt x="2821940" y="2564130"/>
                  </a:lnTo>
                  <a:lnTo>
                    <a:pt x="0" y="5126990"/>
                  </a:lnTo>
                  <a:lnTo>
                    <a:pt x="3586893" y="5126990"/>
                  </a:lnTo>
                  <a:lnTo>
                    <a:pt x="6408833" y="2564130"/>
                  </a:lnTo>
                  <a:close/>
                </a:path>
              </a:pathLst>
            </a:custGeom>
            <a:solidFill>
              <a:srgbClr val="FFCC58"/>
            </a:solidFill>
          </p:spPr>
        </p:sp>
      </p:grpSp>
      <p:grpSp>
        <p:nvGrpSpPr>
          <p:cNvPr id="7" name="Group 7"/>
          <p:cNvGrpSpPr/>
          <p:nvPr/>
        </p:nvGrpSpPr>
        <p:grpSpPr>
          <a:xfrm>
            <a:off x="4987466" y="430425"/>
            <a:ext cx="352642" cy="284300"/>
            <a:chOff x="0" y="0"/>
            <a:chExt cx="6359534" cy="5126990"/>
          </a:xfrm>
        </p:grpSpPr>
        <p:sp>
          <p:nvSpPr>
            <p:cNvPr id="8" name="Freeform 8"/>
            <p:cNvSpPr/>
            <p:nvPr/>
          </p:nvSpPr>
          <p:spPr>
            <a:xfrm>
              <a:off x="0" y="0"/>
              <a:ext cx="6359534" cy="5126990"/>
            </a:xfrm>
            <a:custGeom>
              <a:avLst/>
              <a:gdLst/>
              <a:ahLst/>
              <a:cxnLst/>
              <a:rect l="l" t="t" r="r" b="b"/>
              <a:pathLst>
                <a:path w="6359534" h="5126990">
                  <a:moveTo>
                    <a:pt x="3537594" y="0"/>
                  </a:moveTo>
                  <a:lnTo>
                    <a:pt x="0" y="0"/>
                  </a:lnTo>
                  <a:lnTo>
                    <a:pt x="2821940" y="2564130"/>
                  </a:lnTo>
                  <a:lnTo>
                    <a:pt x="0" y="5126990"/>
                  </a:lnTo>
                  <a:lnTo>
                    <a:pt x="3537594" y="5126990"/>
                  </a:lnTo>
                  <a:lnTo>
                    <a:pt x="6359534" y="2564130"/>
                  </a:lnTo>
                  <a:close/>
                </a:path>
              </a:pathLst>
            </a:custGeom>
            <a:solidFill>
              <a:srgbClr val="F2F2F2"/>
            </a:solidFill>
          </p:spPr>
        </p:sp>
      </p:grpSp>
      <p:grpSp>
        <p:nvGrpSpPr>
          <p:cNvPr id="9" name="Group 9"/>
          <p:cNvGrpSpPr/>
          <p:nvPr/>
        </p:nvGrpSpPr>
        <p:grpSpPr>
          <a:xfrm>
            <a:off x="0" y="6533433"/>
            <a:ext cx="1921353" cy="1543382"/>
            <a:chOff x="0" y="0"/>
            <a:chExt cx="6382674" cy="5126990"/>
          </a:xfrm>
        </p:grpSpPr>
        <p:sp>
          <p:nvSpPr>
            <p:cNvPr id="10" name="Freeform 10"/>
            <p:cNvSpPr/>
            <p:nvPr/>
          </p:nvSpPr>
          <p:spPr>
            <a:xfrm>
              <a:off x="0" y="0"/>
              <a:ext cx="6382674" cy="5126990"/>
            </a:xfrm>
            <a:custGeom>
              <a:avLst/>
              <a:gdLst/>
              <a:ahLst/>
              <a:cxnLst/>
              <a:rect l="l" t="t" r="r" b="b"/>
              <a:pathLst>
                <a:path w="6382674" h="5126990">
                  <a:moveTo>
                    <a:pt x="3560734" y="0"/>
                  </a:moveTo>
                  <a:lnTo>
                    <a:pt x="0" y="0"/>
                  </a:lnTo>
                  <a:lnTo>
                    <a:pt x="2821940" y="2564130"/>
                  </a:lnTo>
                  <a:lnTo>
                    <a:pt x="0" y="5126990"/>
                  </a:lnTo>
                  <a:lnTo>
                    <a:pt x="3560734" y="5126990"/>
                  </a:lnTo>
                  <a:lnTo>
                    <a:pt x="6382674" y="2564130"/>
                  </a:lnTo>
                  <a:close/>
                </a:path>
              </a:pathLst>
            </a:custGeom>
            <a:solidFill>
              <a:srgbClr val="FF7477"/>
            </a:solidFill>
          </p:spPr>
        </p:sp>
      </p:grpSp>
      <p:grpSp>
        <p:nvGrpSpPr>
          <p:cNvPr id="11" name="Group 11"/>
          <p:cNvGrpSpPr/>
          <p:nvPr/>
        </p:nvGrpSpPr>
        <p:grpSpPr>
          <a:xfrm>
            <a:off x="8739032" y="6533433"/>
            <a:ext cx="566096" cy="455638"/>
            <a:chOff x="0" y="0"/>
            <a:chExt cx="6369991" cy="5126990"/>
          </a:xfrm>
        </p:grpSpPr>
        <p:sp>
          <p:nvSpPr>
            <p:cNvPr id="12" name="Freeform 12"/>
            <p:cNvSpPr/>
            <p:nvPr/>
          </p:nvSpPr>
          <p:spPr>
            <a:xfrm>
              <a:off x="0" y="0"/>
              <a:ext cx="6369991" cy="5126990"/>
            </a:xfrm>
            <a:custGeom>
              <a:avLst/>
              <a:gdLst/>
              <a:ahLst/>
              <a:cxnLst/>
              <a:rect l="l" t="t" r="r" b="b"/>
              <a:pathLst>
                <a:path w="6369991" h="5126990">
                  <a:moveTo>
                    <a:pt x="3548051" y="0"/>
                  </a:moveTo>
                  <a:lnTo>
                    <a:pt x="0" y="0"/>
                  </a:lnTo>
                  <a:lnTo>
                    <a:pt x="2821940" y="2564130"/>
                  </a:lnTo>
                  <a:lnTo>
                    <a:pt x="0" y="5126990"/>
                  </a:lnTo>
                  <a:lnTo>
                    <a:pt x="3548051" y="5126990"/>
                  </a:lnTo>
                  <a:lnTo>
                    <a:pt x="6369991" y="2564130"/>
                  </a:lnTo>
                  <a:close/>
                </a:path>
              </a:pathLst>
            </a:custGeom>
            <a:solidFill>
              <a:srgbClr val="F2F2F2"/>
            </a:solidFill>
          </p:spPr>
        </p:sp>
      </p:grpSp>
      <p:grpSp>
        <p:nvGrpSpPr>
          <p:cNvPr id="13" name="Group 13"/>
          <p:cNvGrpSpPr/>
          <p:nvPr/>
        </p:nvGrpSpPr>
        <p:grpSpPr>
          <a:xfrm>
            <a:off x="0" y="0"/>
            <a:ext cx="4487908" cy="860850"/>
            <a:chOff x="0" y="0"/>
            <a:chExt cx="5983877" cy="1147800"/>
          </a:xfrm>
        </p:grpSpPr>
        <p:sp>
          <p:nvSpPr>
            <p:cNvPr id="14" name="TextBox 14"/>
            <p:cNvSpPr txBox="1"/>
            <p:nvPr/>
          </p:nvSpPr>
          <p:spPr>
            <a:xfrm>
              <a:off x="284151" y="47625"/>
              <a:ext cx="5432705" cy="379292"/>
            </a:xfrm>
            <a:prstGeom prst="rect">
              <a:avLst/>
            </a:prstGeom>
          </p:spPr>
          <p:txBody>
            <a:bodyPr lIns="0" tIns="0" rIns="0" bIns="0" rtlCol="0" anchor="t">
              <a:spAutoFit/>
            </a:bodyPr>
            <a:lstStyle/>
            <a:p>
              <a:pPr algn="ctr">
                <a:lnSpc>
                  <a:spcPts val="2055"/>
                </a:lnSpc>
              </a:pPr>
              <a:endParaRPr/>
            </a:p>
          </p:txBody>
        </p:sp>
        <p:sp>
          <p:nvSpPr>
            <p:cNvPr id="15" name="TextBox 15"/>
            <p:cNvSpPr txBox="1"/>
            <p:nvPr/>
          </p:nvSpPr>
          <p:spPr>
            <a:xfrm>
              <a:off x="0" y="519805"/>
              <a:ext cx="5983877" cy="627995"/>
            </a:xfrm>
            <a:prstGeom prst="rect">
              <a:avLst/>
            </a:prstGeom>
          </p:spPr>
          <p:txBody>
            <a:bodyPr lIns="0" tIns="0" rIns="0" bIns="0" rtlCol="0" anchor="t">
              <a:spAutoFit/>
            </a:bodyPr>
            <a:lstStyle/>
            <a:p>
              <a:pPr algn="ctr">
                <a:lnSpc>
                  <a:spcPts val="3316"/>
                </a:lnSpc>
              </a:pPr>
              <a:r>
                <a:rPr lang="en-US" sz="3419" spc="68">
                  <a:solidFill>
                    <a:srgbClr val="FFFFFF"/>
                  </a:solidFill>
                  <a:latin typeface="Montserrat Classic Bold"/>
                </a:rPr>
                <a:t>Method</a:t>
              </a:r>
            </a:p>
          </p:txBody>
        </p:sp>
      </p:gr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4CB8B4"/>
        </a:solidFill>
        <a:effectLst/>
      </p:bgPr>
    </p:bg>
    <p:spTree>
      <p:nvGrpSpPr>
        <p:cNvPr id="1" name=""/>
        <p:cNvGrpSpPr/>
        <p:nvPr/>
      </p:nvGrpSpPr>
      <p:grpSpPr>
        <a:xfrm>
          <a:off x="0" y="0"/>
          <a:ext cx="0" cy="0"/>
          <a:chOff x="0" y="0"/>
          <a:chExt cx="0" cy="0"/>
        </a:xfrm>
      </p:grpSpPr>
      <p:sp>
        <p:nvSpPr>
          <p:cNvPr id="2" name="TextBox 2"/>
          <p:cNvSpPr txBox="1"/>
          <p:nvPr/>
        </p:nvSpPr>
        <p:spPr>
          <a:xfrm>
            <a:off x="180267" y="1849698"/>
            <a:ext cx="4127373" cy="603429"/>
          </a:xfrm>
          <a:prstGeom prst="rect">
            <a:avLst/>
          </a:prstGeom>
        </p:spPr>
        <p:txBody>
          <a:bodyPr lIns="0" tIns="0" rIns="0" bIns="0" rtlCol="0" anchor="t">
            <a:spAutoFit/>
          </a:bodyPr>
          <a:lstStyle/>
          <a:p>
            <a:pPr>
              <a:lnSpc>
                <a:spcPts val="4539"/>
              </a:lnSpc>
            </a:pPr>
            <a:r>
              <a:rPr lang="en-US" sz="4680" spc="93">
                <a:solidFill>
                  <a:srgbClr val="FFFFFF"/>
                </a:solidFill>
                <a:latin typeface="Montserrat Classic Bold"/>
              </a:rPr>
              <a:t>Autoencoder</a:t>
            </a:r>
          </a:p>
        </p:txBody>
      </p:sp>
      <p:sp>
        <p:nvSpPr>
          <p:cNvPr id="3" name="Freeform 3"/>
          <p:cNvSpPr/>
          <p:nvPr/>
        </p:nvSpPr>
        <p:spPr>
          <a:xfrm rot="5400000">
            <a:off x="1277815" y="3614387"/>
            <a:ext cx="6479249" cy="59065"/>
          </a:xfrm>
          <a:custGeom>
            <a:avLst/>
            <a:gdLst/>
            <a:ahLst/>
            <a:cxnLst/>
            <a:rect l="l" t="t" r="r" b="b"/>
            <a:pathLst>
              <a:path w="6479249" h="59065">
                <a:moveTo>
                  <a:pt x="0" y="0"/>
                </a:moveTo>
                <a:lnTo>
                  <a:pt x="6479250" y="0"/>
                </a:lnTo>
                <a:lnTo>
                  <a:pt x="6479250" y="59064"/>
                </a:lnTo>
                <a:lnTo>
                  <a:pt x="0" y="59064"/>
                </a:lnTo>
                <a:lnTo>
                  <a:pt x="0" y="0"/>
                </a:lnTo>
                <a:close/>
              </a:path>
            </a:pathLst>
          </a:custGeom>
          <a:blipFill>
            <a:blip r:embed="rId2">
              <a:extLst>
                <a:ext uri="{96DAC541-7B7A-43D3-8B79-37D633B846F1}">
                  <asvg:svgBlip xmlns:asvg="http://schemas.microsoft.com/office/drawing/2016/SVG/main" xmlns="" r:embed="rId3"/>
                </a:ext>
              </a:extLst>
            </a:blip>
            <a:stretch>
              <a:fillRect t="-5434888" b="-5434888"/>
            </a:stretch>
          </a:blipFill>
        </p:spPr>
      </p:sp>
      <p:sp>
        <p:nvSpPr>
          <p:cNvPr id="4" name="TextBox 4"/>
          <p:cNvSpPr txBox="1"/>
          <p:nvPr/>
        </p:nvSpPr>
        <p:spPr>
          <a:xfrm>
            <a:off x="4876800" y="1319899"/>
            <a:ext cx="4673393" cy="2231380"/>
          </a:xfrm>
          <a:prstGeom prst="rect">
            <a:avLst/>
          </a:prstGeom>
        </p:spPr>
        <p:txBody>
          <a:bodyPr lIns="0" tIns="0" rIns="0" bIns="0" rtlCol="0" anchor="t">
            <a:spAutoFit/>
          </a:bodyPr>
          <a:lstStyle/>
          <a:p>
            <a:pPr>
              <a:lnSpc>
                <a:spcPts val="2872"/>
              </a:lnSpc>
            </a:pPr>
            <a:endParaRPr lang="en-US" sz="1915" spc="38" dirty="0" smtClean="0">
              <a:solidFill>
                <a:srgbClr val="FFFFFF"/>
              </a:solidFill>
              <a:latin typeface="Montserrat Light Bold"/>
            </a:endParaRPr>
          </a:p>
          <a:p>
            <a:pPr>
              <a:lnSpc>
                <a:spcPts val="2872"/>
              </a:lnSpc>
            </a:pPr>
            <a:endParaRPr lang="en-US" sz="1915" spc="38" dirty="0">
              <a:solidFill>
                <a:srgbClr val="FFFFFF"/>
              </a:solidFill>
              <a:latin typeface="Montserrat Light Bold"/>
            </a:endParaRPr>
          </a:p>
          <a:p>
            <a:pPr>
              <a:lnSpc>
                <a:spcPts val="2872"/>
              </a:lnSpc>
            </a:pPr>
            <a:endParaRPr lang="en-US" sz="1915" spc="38" dirty="0" smtClean="0">
              <a:solidFill>
                <a:srgbClr val="FFFFFF"/>
              </a:solidFill>
              <a:latin typeface="Montserrat Light Bold"/>
            </a:endParaRPr>
          </a:p>
          <a:p>
            <a:pPr>
              <a:lnSpc>
                <a:spcPts val="2872"/>
              </a:lnSpc>
            </a:pPr>
            <a:r>
              <a:rPr lang="en-US" sz="1915" spc="38" dirty="0" smtClean="0">
                <a:solidFill>
                  <a:srgbClr val="FFFFFF"/>
                </a:solidFill>
                <a:latin typeface="Montserrat Light Bold"/>
              </a:rPr>
              <a:t>CNN-AE</a:t>
            </a:r>
          </a:p>
          <a:p>
            <a:pPr>
              <a:lnSpc>
                <a:spcPts val="2872"/>
              </a:lnSpc>
            </a:pPr>
            <a:r>
              <a:rPr lang="en-US" sz="1915" spc="38" dirty="0" smtClean="0">
                <a:solidFill>
                  <a:srgbClr val="FFFFFF"/>
                </a:solidFill>
                <a:latin typeface="Montserrat Light Bold"/>
              </a:rPr>
              <a:t>CNN-RNN-AE</a:t>
            </a:r>
          </a:p>
          <a:p>
            <a:pPr>
              <a:lnSpc>
                <a:spcPts val="2872"/>
              </a:lnSpc>
            </a:pPr>
            <a:r>
              <a:rPr lang="en-US" sz="1915" spc="38" dirty="0" smtClean="0">
                <a:solidFill>
                  <a:srgbClr val="FFFFFF"/>
                </a:solidFill>
                <a:latin typeface="Montserrat Light Bold"/>
              </a:rPr>
              <a:t>CNN-RNN-FT</a:t>
            </a:r>
            <a:endParaRPr lang="en-US" sz="1915" spc="38" dirty="0">
              <a:solidFill>
                <a:srgbClr val="FFFFFF"/>
              </a:solidFill>
              <a:latin typeface="Montserrat Light"/>
            </a:endParaRPr>
          </a:p>
        </p:txBody>
      </p:sp>
      <p:grpSp>
        <p:nvGrpSpPr>
          <p:cNvPr id="5" name="Group 5"/>
          <p:cNvGrpSpPr/>
          <p:nvPr/>
        </p:nvGrpSpPr>
        <p:grpSpPr>
          <a:xfrm>
            <a:off x="5339158" y="711779"/>
            <a:ext cx="718955" cy="575164"/>
            <a:chOff x="0" y="0"/>
            <a:chExt cx="6408833" cy="5126990"/>
          </a:xfrm>
        </p:grpSpPr>
        <p:sp>
          <p:nvSpPr>
            <p:cNvPr id="6" name="Freeform 6"/>
            <p:cNvSpPr/>
            <p:nvPr/>
          </p:nvSpPr>
          <p:spPr>
            <a:xfrm>
              <a:off x="0" y="0"/>
              <a:ext cx="6408833" cy="5126990"/>
            </a:xfrm>
            <a:custGeom>
              <a:avLst/>
              <a:gdLst/>
              <a:ahLst/>
              <a:cxnLst/>
              <a:rect l="l" t="t" r="r" b="b"/>
              <a:pathLst>
                <a:path w="6408833" h="5126990">
                  <a:moveTo>
                    <a:pt x="3586893" y="0"/>
                  </a:moveTo>
                  <a:lnTo>
                    <a:pt x="0" y="0"/>
                  </a:lnTo>
                  <a:lnTo>
                    <a:pt x="2821940" y="2564130"/>
                  </a:lnTo>
                  <a:lnTo>
                    <a:pt x="0" y="5126990"/>
                  </a:lnTo>
                  <a:lnTo>
                    <a:pt x="3586893" y="5126990"/>
                  </a:lnTo>
                  <a:lnTo>
                    <a:pt x="6408833" y="2564130"/>
                  </a:lnTo>
                  <a:close/>
                </a:path>
              </a:pathLst>
            </a:custGeom>
            <a:solidFill>
              <a:srgbClr val="FFCC58"/>
            </a:solidFill>
          </p:spPr>
        </p:sp>
      </p:grpSp>
      <p:grpSp>
        <p:nvGrpSpPr>
          <p:cNvPr id="7" name="Group 7"/>
          <p:cNvGrpSpPr/>
          <p:nvPr/>
        </p:nvGrpSpPr>
        <p:grpSpPr>
          <a:xfrm>
            <a:off x="4987466" y="430425"/>
            <a:ext cx="352642" cy="284300"/>
            <a:chOff x="0" y="0"/>
            <a:chExt cx="6359534" cy="5126990"/>
          </a:xfrm>
        </p:grpSpPr>
        <p:sp>
          <p:nvSpPr>
            <p:cNvPr id="8" name="Freeform 8"/>
            <p:cNvSpPr/>
            <p:nvPr/>
          </p:nvSpPr>
          <p:spPr>
            <a:xfrm>
              <a:off x="0" y="0"/>
              <a:ext cx="6359534" cy="5126990"/>
            </a:xfrm>
            <a:custGeom>
              <a:avLst/>
              <a:gdLst/>
              <a:ahLst/>
              <a:cxnLst/>
              <a:rect l="l" t="t" r="r" b="b"/>
              <a:pathLst>
                <a:path w="6359534" h="5126990">
                  <a:moveTo>
                    <a:pt x="3537594" y="0"/>
                  </a:moveTo>
                  <a:lnTo>
                    <a:pt x="0" y="0"/>
                  </a:lnTo>
                  <a:lnTo>
                    <a:pt x="2821940" y="2564130"/>
                  </a:lnTo>
                  <a:lnTo>
                    <a:pt x="0" y="5126990"/>
                  </a:lnTo>
                  <a:lnTo>
                    <a:pt x="3537594" y="5126990"/>
                  </a:lnTo>
                  <a:lnTo>
                    <a:pt x="6359534" y="2564130"/>
                  </a:lnTo>
                  <a:close/>
                </a:path>
              </a:pathLst>
            </a:custGeom>
            <a:solidFill>
              <a:srgbClr val="F2F2F2"/>
            </a:solidFill>
          </p:spPr>
        </p:sp>
      </p:grpSp>
      <p:grpSp>
        <p:nvGrpSpPr>
          <p:cNvPr id="9" name="Group 9"/>
          <p:cNvGrpSpPr/>
          <p:nvPr/>
        </p:nvGrpSpPr>
        <p:grpSpPr>
          <a:xfrm>
            <a:off x="0" y="6533433"/>
            <a:ext cx="1921353" cy="1543382"/>
            <a:chOff x="0" y="0"/>
            <a:chExt cx="6382674" cy="5126990"/>
          </a:xfrm>
        </p:grpSpPr>
        <p:sp>
          <p:nvSpPr>
            <p:cNvPr id="10" name="Freeform 10"/>
            <p:cNvSpPr/>
            <p:nvPr/>
          </p:nvSpPr>
          <p:spPr>
            <a:xfrm>
              <a:off x="0" y="0"/>
              <a:ext cx="6382674" cy="5126990"/>
            </a:xfrm>
            <a:custGeom>
              <a:avLst/>
              <a:gdLst/>
              <a:ahLst/>
              <a:cxnLst/>
              <a:rect l="l" t="t" r="r" b="b"/>
              <a:pathLst>
                <a:path w="6382674" h="5126990">
                  <a:moveTo>
                    <a:pt x="3560734" y="0"/>
                  </a:moveTo>
                  <a:lnTo>
                    <a:pt x="0" y="0"/>
                  </a:lnTo>
                  <a:lnTo>
                    <a:pt x="2821940" y="2564130"/>
                  </a:lnTo>
                  <a:lnTo>
                    <a:pt x="0" y="5126990"/>
                  </a:lnTo>
                  <a:lnTo>
                    <a:pt x="3560734" y="5126990"/>
                  </a:lnTo>
                  <a:lnTo>
                    <a:pt x="6382674" y="2564130"/>
                  </a:lnTo>
                  <a:close/>
                </a:path>
              </a:pathLst>
            </a:custGeom>
            <a:solidFill>
              <a:srgbClr val="FF7477"/>
            </a:solidFill>
          </p:spPr>
        </p:sp>
      </p:grpSp>
      <p:grpSp>
        <p:nvGrpSpPr>
          <p:cNvPr id="11" name="Group 11"/>
          <p:cNvGrpSpPr/>
          <p:nvPr/>
        </p:nvGrpSpPr>
        <p:grpSpPr>
          <a:xfrm>
            <a:off x="8739032" y="6533433"/>
            <a:ext cx="566096" cy="455638"/>
            <a:chOff x="0" y="0"/>
            <a:chExt cx="6369991" cy="5126990"/>
          </a:xfrm>
        </p:grpSpPr>
        <p:sp>
          <p:nvSpPr>
            <p:cNvPr id="12" name="Freeform 12"/>
            <p:cNvSpPr/>
            <p:nvPr/>
          </p:nvSpPr>
          <p:spPr>
            <a:xfrm>
              <a:off x="0" y="0"/>
              <a:ext cx="6369991" cy="5126990"/>
            </a:xfrm>
            <a:custGeom>
              <a:avLst/>
              <a:gdLst/>
              <a:ahLst/>
              <a:cxnLst/>
              <a:rect l="l" t="t" r="r" b="b"/>
              <a:pathLst>
                <a:path w="6369991" h="5126990">
                  <a:moveTo>
                    <a:pt x="3548051" y="0"/>
                  </a:moveTo>
                  <a:lnTo>
                    <a:pt x="0" y="0"/>
                  </a:lnTo>
                  <a:lnTo>
                    <a:pt x="2821940" y="2564130"/>
                  </a:lnTo>
                  <a:lnTo>
                    <a:pt x="0" y="5126990"/>
                  </a:lnTo>
                  <a:lnTo>
                    <a:pt x="3548051" y="5126990"/>
                  </a:lnTo>
                  <a:lnTo>
                    <a:pt x="6369991" y="2564130"/>
                  </a:lnTo>
                  <a:close/>
                </a:path>
              </a:pathLst>
            </a:custGeom>
            <a:solidFill>
              <a:srgbClr val="F2F2F2"/>
            </a:solidFill>
          </p:spPr>
        </p:sp>
      </p:grpSp>
      <p:grpSp>
        <p:nvGrpSpPr>
          <p:cNvPr id="13" name="Group 13"/>
          <p:cNvGrpSpPr/>
          <p:nvPr/>
        </p:nvGrpSpPr>
        <p:grpSpPr>
          <a:xfrm>
            <a:off x="0" y="0"/>
            <a:ext cx="4487908" cy="860850"/>
            <a:chOff x="0" y="0"/>
            <a:chExt cx="5983877" cy="1147800"/>
          </a:xfrm>
        </p:grpSpPr>
        <p:sp>
          <p:nvSpPr>
            <p:cNvPr id="14" name="TextBox 14"/>
            <p:cNvSpPr txBox="1"/>
            <p:nvPr/>
          </p:nvSpPr>
          <p:spPr>
            <a:xfrm>
              <a:off x="284151" y="47625"/>
              <a:ext cx="5432705" cy="379292"/>
            </a:xfrm>
            <a:prstGeom prst="rect">
              <a:avLst/>
            </a:prstGeom>
          </p:spPr>
          <p:txBody>
            <a:bodyPr lIns="0" tIns="0" rIns="0" bIns="0" rtlCol="0" anchor="t">
              <a:spAutoFit/>
            </a:bodyPr>
            <a:lstStyle/>
            <a:p>
              <a:pPr algn="ctr">
                <a:lnSpc>
                  <a:spcPts val="2055"/>
                </a:lnSpc>
              </a:pPr>
              <a:endParaRPr/>
            </a:p>
          </p:txBody>
        </p:sp>
        <p:sp>
          <p:nvSpPr>
            <p:cNvPr id="15" name="TextBox 15"/>
            <p:cNvSpPr txBox="1"/>
            <p:nvPr/>
          </p:nvSpPr>
          <p:spPr>
            <a:xfrm>
              <a:off x="0" y="519805"/>
              <a:ext cx="5983877" cy="627995"/>
            </a:xfrm>
            <a:prstGeom prst="rect">
              <a:avLst/>
            </a:prstGeom>
          </p:spPr>
          <p:txBody>
            <a:bodyPr lIns="0" tIns="0" rIns="0" bIns="0" rtlCol="0" anchor="t">
              <a:spAutoFit/>
            </a:bodyPr>
            <a:lstStyle/>
            <a:p>
              <a:pPr algn="ctr">
                <a:lnSpc>
                  <a:spcPts val="3316"/>
                </a:lnSpc>
              </a:pPr>
              <a:r>
                <a:rPr lang="en-US" sz="3419" spc="68">
                  <a:solidFill>
                    <a:srgbClr val="FFFFFF"/>
                  </a:solidFill>
                  <a:latin typeface="Montserrat Classic Bold"/>
                </a:rPr>
                <a:t>Method</a:t>
              </a:r>
            </a:p>
          </p:txBody>
        </p:sp>
      </p:gr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407</TotalTime>
  <Words>323</Words>
  <Application>Microsoft Office PowerPoint</Application>
  <PresentationFormat>Custom</PresentationFormat>
  <Paragraphs>85</Paragraphs>
  <Slides>15</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15</vt:i4>
      </vt:variant>
    </vt:vector>
  </HeadingPairs>
  <TitlesOfParts>
    <vt:vector size="22" baseType="lpstr">
      <vt:lpstr>Montserrat Classic Bold</vt:lpstr>
      <vt:lpstr>Calibri</vt:lpstr>
      <vt:lpstr>Montserrat Light Bold</vt:lpstr>
      <vt:lpstr>Arial</vt:lpstr>
      <vt:lpstr>Montserrat Light</vt:lpstr>
      <vt:lpstr>Montserrat Classic</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Image comapression</dc:title>
  <cp:lastModifiedBy>Pragati Sidpara</cp:lastModifiedBy>
  <cp:revision>4</cp:revision>
  <dcterms:created xsi:type="dcterms:W3CDTF">2006-08-16T00:00:00Z</dcterms:created>
  <dcterms:modified xsi:type="dcterms:W3CDTF">2024-07-20T11:10:05Z</dcterms:modified>
  <dc:identifier>DAFst1jGgu4</dc:identifier>
</cp:coreProperties>
</file>